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40" autoAdjust="0"/>
    <p:restoredTop sz="94672" autoAdjust="0"/>
  </p:normalViewPr>
  <p:slideViewPr>
    <p:cSldViewPr snapToGrid="0" snapToObjects="1">
      <p:cViewPr varScale="1">
        <p:scale>
          <a:sx n="123" d="100"/>
          <a:sy n="123" d="100"/>
        </p:scale>
        <p:origin x="-9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516C15-B9BA-4041-B738-C25A105753A2}" type="datetimeFigureOut">
              <a:rPr lang="en-US" smtClean="0"/>
              <a:t>8/6/20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210A2C-B7BA-644D-91EF-7289DFD03012}"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516C15-B9BA-4041-B738-C25A105753A2}"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10A2C-B7BA-644D-91EF-7289DFD030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516C15-B9BA-4041-B738-C25A105753A2}"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10A2C-B7BA-644D-91EF-7289DFD030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516C15-B9BA-4041-B738-C25A105753A2}"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10A2C-B7BA-644D-91EF-7289DFD0301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516C15-B9BA-4041-B738-C25A105753A2}" type="datetimeFigureOut">
              <a:rPr lang="en-US" smtClean="0"/>
              <a:t>8/6/20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210A2C-B7BA-644D-91EF-7289DFD030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516C15-B9BA-4041-B738-C25A105753A2}" type="datetimeFigureOut">
              <a:rPr lang="en-US" smtClean="0"/>
              <a:t>8/6/20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10A2C-B7BA-644D-91EF-7289DFD0301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D516C15-B9BA-4041-B738-C25A105753A2}" type="datetimeFigureOut">
              <a:rPr lang="en-US" smtClean="0"/>
              <a:t>8/6/20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10A2C-B7BA-644D-91EF-7289DFD0301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516C15-B9BA-4041-B738-C25A105753A2}" type="datetimeFigureOut">
              <a:rPr lang="en-US" smtClean="0"/>
              <a:t>8/6/20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10A2C-B7BA-644D-91EF-7289DFD030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16C15-B9BA-4041-B738-C25A105753A2}" type="datetimeFigureOut">
              <a:rPr lang="en-US" smtClean="0"/>
              <a:t>8/6/20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10A2C-B7BA-644D-91EF-7289DFD030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516C15-B9BA-4041-B738-C25A105753A2}" type="datetimeFigureOut">
              <a:rPr lang="en-US" smtClean="0"/>
              <a:t>8/6/20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10A2C-B7BA-644D-91EF-7289DFD0301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516C15-B9BA-4041-B738-C25A105753A2}" type="datetimeFigureOut">
              <a:rPr lang="en-US" smtClean="0"/>
              <a:t>8/6/20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3210A2C-B7BA-644D-91EF-7289DFD0301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D516C15-B9BA-4041-B738-C25A105753A2}" type="datetimeFigureOut">
              <a:rPr lang="en-US" smtClean="0"/>
              <a:t>8/6/20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210A2C-B7BA-644D-91EF-7289DFD030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dm.doc.mills@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95" y="3200400"/>
            <a:ext cx="8067305" cy="3396908"/>
          </a:xfrm>
        </p:spPr>
        <p:txBody>
          <a:bodyPr/>
          <a:lstStyle/>
          <a:p>
            <a:r>
              <a:rPr lang="en-US" dirty="0" smtClean="0"/>
              <a:t>Black Gold District – GSLAC</a:t>
            </a:r>
          </a:p>
          <a:p>
            <a:r>
              <a:rPr lang="en-US" dirty="0" smtClean="0"/>
              <a:t>“It’s as easy as 1-2-3.”</a:t>
            </a:r>
          </a:p>
          <a:p>
            <a:r>
              <a:rPr lang="en-US" b="1" dirty="0" smtClean="0"/>
              <a:t>Goal is 20 Scouts Honored On Scout Sunday 2021!</a:t>
            </a:r>
          </a:p>
          <a:p>
            <a:r>
              <a:rPr lang="en-US" dirty="0" smtClean="0"/>
              <a:t>Presented By</a:t>
            </a:r>
          </a:p>
          <a:p>
            <a:r>
              <a:rPr lang="en-US" dirty="0" smtClean="0"/>
              <a:t>Troop 282 – Flora, IL Chaplain &amp; Wood Badge Candidate </a:t>
            </a:r>
          </a:p>
          <a:p>
            <a:r>
              <a:rPr lang="en-US" dirty="0" smtClean="0"/>
              <a:t>David M. Mills</a:t>
            </a:r>
          </a:p>
          <a:p>
            <a:r>
              <a:rPr lang="en-US" dirty="0" smtClean="0">
                <a:hlinkClick r:id="rId2"/>
              </a:rPr>
              <a:t>dm.doc.mills@gmail.com</a:t>
            </a:r>
            <a:r>
              <a:rPr lang="en-US" dirty="0" smtClean="0"/>
              <a:t>     /     618-599-4683</a:t>
            </a:r>
            <a:endParaRPr lang="en-US" dirty="0"/>
          </a:p>
        </p:txBody>
      </p:sp>
      <p:sp>
        <p:nvSpPr>
          <p:cNvPr id="2" name="Title 1"/>
          <p:cNvSpPr>
            <a:spLocks noGrp="1"/>
          </p:cNvSpPr>
          <p:nvPr>
            <p:ph type="ctrTitle"/>
          </p:nvPr>
        </p:nvSpPr>
        <p:spPr/>
        <p:txBody>
          <a:bodyPr/>
          <a:lstStyle/>
          <a:p>
            <a:r>
              <a:rPr lang="en-US" dirty="0" smtClean="0"/>
              <a:t>Religious Emblems Program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TELL</a:t>
            </a:r>
            <a:endParaRPr lang="en-US" dirty="0"/>
          </a:p>
        </p:txBody>
      </p:sp>
      <p:pic>
        <p:nvPicPr>
          <p:cNvPr id="7" name="Content Placeholder 6" descr="Scout Bugler.jpg"/>
          <p:cNvPicPr>
            <a:picLocks noGrp="1" noChangeAspect="1"/>
          </p:cNvPicPr>
          <p:nvPr>
            <p:ph sz="quarter" idx="2"/>
          </p:nvPr>
        </p:nvPicPr>
        <p:blipFill>
          <a:blip r:embed="rId2"/>
          <a:srcRect l="-38619" r="-38619"/>
          <a:stretch>
            <a:fillRect/>
          </a:stretch>
        </p:blipFill>
        <p:spPr>
          <a:xfrm>
            <a:off x="4933950" y="1447800"/>
            <a:ext cx="3749675" cy="4984750"/>
          </a:xfrm>
        </p:spPr>
      </p:pic>
      <p:sp>
        <p:nvSpPr>
          <p:cNvPr id="6" name="Content Placeholder 5"/>
          <p:cNvSpPr>
            <a:spLocks noGrp="1"/>
          </p:cNvSpPr>
          <p:nvPr>
            <p:ph sz="quarter" idx="1"/>
          </p:nvPr>
        </p:nvSpPr>
        <p:spPr>
          <a:xfrm>
            <a:off x="914399" y="1447800"/>
            <a:ext cx="4877877" cy="5180482"/>
          </a:xfrm>
        </p:spPr>
        <p:txBody>
          <a:bodyPr>
            <a:normAutofit/>
          </a:bodyPr>
          <a:lstStyle/>
          <a:p>
            <a:r>
              <a:rPr lang="en-US" b="1" dirty="0" smtClean="0"/>
              <a:t>Summer - Fall Recruitment </a:t>
            </a:r>
          </a:p>
          <a:p>
            <a:r>
              <a:rPr lang="en-US" dirty="0" smtClean="0"/>
              <a:t>Promote the P.R.A.Y. Awards for General Christian Denominations </a:t>
            </a:r>
          </a:p>
          <a:p>
            <a:r>
              <a:rPr lang="en-US" dirty="0" smtClean="0"/>
              <a:t>Scouts/Parents Partner With Their Minister</a:t>
            </a:r>
            <a:endParaRPr lang="en-US" dirty="0" smtClean="0"/>
          </a:p>
          <a:p>
            <a:r>
              <a:rPr lang="en-US" dirty="0" smtClean="0"/>
              <a:t>E-Mailed Resources Will Include</a:t>
            </a:r>
            <a:r>
              <a:rPr lang="en-US" dirty="0" smtClean="0"/>
              <a:t>:</a:t>
            </a:r>
          </a:p>
          <a:p>
            <a:pPr lvl="1"/>
            <a:r>
              <a:rPr lang="en-US" i="1" dirty="0" smtClean="0"/>
              <a:t>Overview &amp; Contact </a:t>
            </a:r>
            <a:r>
              <a:rPr lang="en-US" i="1" dirty="0" smtClean="0"/>
              <a:t>List</a:t>
            </a:r>
          </a:p>
          <a:p>
            <a:pPr lvl="1"/>
            <a:r>
              <a:rPr lang="en-US" i="1" dirty="0" smtClean="0"/>
              <a:t>P.R.A.Y. Promotional Flyers</a:t>
            </a:r>
          </a:p>
          <a:p>
            <a:pPr lvl="1"/>
            <a:r>
              <a:rPr lang="en-US" i="1" dirty="0" smtClean="0"/>
              <a:t>Sample Letter To Scouts/Parents</a:t>
            </a:r>
          </a:p>
          <a:p>
            <a:pPr lvl="1"/>
            <a:r>
              <a:rPr lang="en-US" i="1" dirty="0" smtClean="0"/>
              <a:t>Sample Agreement Letter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 SHOW</a:t>
            </a:r>
            <a:endParaRPr lang="en-US" dirty="0"/>
          </a:p>
        </p:txBody>
      </p:sp>
      <p:pic>
        <p:nvPicPr>
          <p:cNvPr id="5" name="Content Placeholder 4" descr="Scout Show.jpg"/>
          <p:cNvPicPr>
            <a:picLocks noGrp="1" noChangeAspect="1"/>
          </p:cNvPicPr>
          <p:nvPr>
            <p:ph sz="quarter" idx="1"/>
          </p:nvPr>
        </p:nvPicPr>
        <p:blipFill>
          <a:blip r:embed="rId2"/>
          <a:stretch>
            <a:fillRect/>
          </a:stretch>
        </p:blipFill>
        <p:spPr>
          <a:xfrm>
            <a:off x="1051983" y="2211808"/>
            <a:ext cx="2463800" cy="3289300"/>
          </a:xfrm>
        </p:spPr>
      </p:pic>
      <p:sp>
        <p:nvSpPr>
          <p:cNvPr id="4" name="Content Placeholder 3"/>
          <p:cNvSpPr>
            <a:spLocks noGrp="1"/>
          </p:cNvSpPr>
          <p:nvPr>
            <p:ph sz="quarter" idx="2"/>
          </p:nvPr>
        </p:nvSpPr>
        <p:spPr>
          <a:xfrm>
            <a:off x="4145602" y="1447800"/>
            <a:ext cx="4537388" cy="5410200"/>
          </a:xfrm>
        </p:spPr>
        <p:txBody>
          <a:bodyPr>
            <a:normAutofit/>
          </a:bodyPr>
          <a:lstStyle/>
          <a:p>
            <a:r>
              <a:rPr lang="en-US" b="1" dirty="0" smtClean="0"/>
              <a:t>Fall Program – Christmas</a:t>
            </a:r>
          </a:p>
          <a:p>
            <a:r>
              <a:rPr lang="en-US" dirty="0" smtClean="0"/>
              <a:t>Order Curriculum, Register Scouts, &amp; Check-In On Progress</a:t>
            </a:r>
          </a:p>
          <a:p>
            <a:r>
              <a:rPr lang="en-US" dirty="0" smtClean="0"/>
              <a:t>Scouts/Parents</a:t>
            </a:r>
            <a:r>
              <a:rPr lang="en-US" dirty="0" smtClean="0"/>
              <a:t> Work Independently With Minister</a:t>
            </a:r>
          </a:p>
          <a:p>
            <a:r>
              <a:rPr lang="en-US" dirty="0" smtClean="0"/>
              <a:t>E-Mailed Resources Will Include:</a:t>
            </a:r>
          </a:p>
          <a:p>
            <a:pPr lvl="1"/>
            <a:r>
              <a:rPr lang="en-US" i="1" dirty="0" smtClean="0"/>
              <a:t>Class Roster To Track Progress</a:t>
            </a:r>
          </a:p>
          <a:p>
            <a:pPr lvl="1"/>
            <a:r>
              <a:rPr lang="en-US" i="1" dirty="0" smtClean="0"/>
              <a:t>Prepared/Packaged P.R.A.Y. Curriculum For Each Religious Emblem Program Cub Scouts to Scouts BSA</a:t>
            </a:r>
          </a:p>
          <a:p>
            <a:pPr lvl="1"/>
            <a:r>
              <a:rPr lang="en-US" i="1" dirty="0" smtClean="0"/>
              <a:t>Monthly Checklist To Stay Organized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 DO</a:t>
            </a:r>
            <a:endParaRPr lang="en-US" dirty="0"/>
          </a:p>
        </p:txBody>
      </p:sp>
      <p:sp>
        <p:nvSpPr>
          <p:cNvPr id="3" name="Content Placeholder 2"/>
          <p:cNvSpPr>
            <a:spLocks noGrp="1"/>
          </p:cNvSpPr>
          <p:nvPr>
            <p:ph sz="quarter" idx="1"/>
          </p:nvPr>
        </p:nvSpPr>
        <p:spPr>
          <a:xfrm>
            <a:off x="439453" y="1447800"/>
            <a:ext cx="4557804" cy="5410200"/>
          </a:xfrm>
        </p:spPr>
        <p:txBody>
          <a:bodyPr>
            <a:normAutofit/>
          </a:bodyPr>
          <a:lstStyle/>
          <a:p>
            <a:r>
              <a:rPr lang="en-US" b="1" dirty="0" smtClean="0"/>
              <a:t>New Year – Scout Sunday</a:t>
            </a:r>
          </a:p>
          <a:p>
            <a:r>
              <a:rPr lang="en-US" dirty="0" smtClean="0"/>
              <a:t>Scouts/Parents/Minister Complete Application</a:t>
            </a:r>
          </a:p>
          <a:p>
            <a:r>
              <a:rPr lang="en-US" dirty="0" smtClean="0"/>
              <a:t>Order Medals / Square Knots For Presentation on Scout Sunday</a:t>
            </a:r>
          </a:p>
          <a:p>
            <a:r>
              <a:rPr lang="en-US" dirty="0" smtClean="0"/>
              <a:t>E-Mailed Resources Will Include:</a:t>
            </a:r>
          </a:p>
          <a:p>
            <a:pPr lvl="1"/>
            <a:r>
              <a:rPr lang="en-US" i="1" dirty="0" smtClean="0"/>
              <a:t>P.R.A.Y. Price List</a:t>
            </a:r>
          </a:p>
          <a:p>
            <a:pPr lvl="1"/>
            <a:r>
              <a:rPr lang="en-US" i="1" dirty="0" smtClean="0"/>
              <a:t>P.R.A.Y.</a:t>
            </a:r>
            <a:r>
              <a:rPr lang="en-US" i="1" dirty="0" smtClean="0"/>
              <a:t> Store On-Line</a:t>
            </a:r>
          </a:p>
          <a:p>
            <a:pPr lvl="1"/>
            <a:r>
              <a:rPr lang="en-US" i="1" dirty="0" smtClean="0"/>
              <a:t>Sample</a:t>
            </a:r>
            <a:r>
              <a:rPr lang="en-US" i="1" dirty="0" smtClean="0"/>
              <a:t> Award Script</a:t>
            </a:r>
          </a:p>
          <a:p>
            <a:pPr>
              <a:buNone/>
            </a:pPr>
            <a:endParaRPr lang="en-US" dirty="0"/>
          </a:p>
        </p:txBody>
      </p:sp>
      <p:pic>
        <p:nvPicPr>
          <p:cNvPr id="5" name="Content Placeholder 4" descr="Scout DO.jpg"/>
          <p:cNvPicPr>
            <a:picLocks noGrp="1" noChangeAspect="1"/>
          </p:cNvPicPr>
          <p:nvPr>
            <p:ph sz="quarter" idx="2"/>
          </p:nvPr>
        </p:nvPicPr>
        <p:blipFill>
          <a:blip r:embed="rId2"/>
          <a:stretch>
            <a:fillRect/>
          </a:stretch>
        </p:blipFill>
        <p:spPr>
          <a:xfrm>
            <a:off x="5162301" y="2551718"/>
            <a:ext cx="3335584" cy="2234581"/>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Text Placeholder 2"/>
          <p:cNvSpPr>
            <a:spLocks noGrp="1"/>
          </p:cNvSpPr>
          <p:nvPr>
            <p:ph type="body" idx="1"/>
          </p:nvPr>
        </p:nvSpPr>
        <p:spPr>
          <a:xfrm>
            <a:off x="722313" y="2446889"/>
            <a:ext cx="7772400" cy="5007346"/>
          </a:xfrm>
        </p:spPr>
        <p:txBody>
          <a:bodyPr>
            <a:normAutofit fontScale="77500" lnSpcReduction="20000"/>
          </a:bodyPr>
          <a:lstStyle/>
          <a:p>
            <a:r>
              <a:rPr lang="en-US" dirty="0" smtClean="0"/>
              <a:t>Most Scouts in Black Gold District will be Christian through the P.R.A.Y. Awards or Catholic through the Diocese of Belleville Catholic Committee on Scouting</a:t>
            </a:r>
            <a:r>
              <a:rPr lang="en-US" dirty="0" smtClean="0"/>
              <a:t>.  I will share Catholic Committee on Scouting dates when we finalize them.  </a:t>
            </a:r>
          </a:p>
          <a:p>
            <a:endParaRPr lang="en-US" dirty="0" smtClean="0"/>
          </a:p>
          <a:p>
            <a:r>
              <a:rPr lang="en-US" dirty="0" smtClean="0"/>
              <a:t>The Boy Scouts of America has a religious emblems program for all faiths (Jewish, Buddhism, Islam, etc.), so access to curriculum and awards are readily accessible.  Just ask and I will help link you with resources. </a:t>
            </a:r>
          </a:p>
          <a:p>
            <a:endParaRPr lang="en-US" dirty="0" smtClean="0"/>
          </a:p>
          <a:p>
            <a:r>
              <a:rPr lang="en-US" dirty="0" smtClean="0"/>
              <a:t>The religious emblems programs are a great tool for units.  They increase the reverence of Scouts and build roads with our charters, churches, and communities.  Moreover, they can be completed, with Scouting Spirit, independently at home with parents and at church with a minister.  </a:t>
            </a:r>
          </a:p>
          <a:p>
            <a:endParaRPr lang="en-US" dirty="0" smtClean="0"/>
          </a:p>
          <a:p>
            <a:r>
              <a:rPr lang="en-US" dirty="0" smtClean="0"/>
              <a:t>Lets rise to the challenge and give our Scouts a great COVID-19 quarantine opportunity by helping 20 Black Gold District Scouts earn a  religious emblems this year!  I look forward to the smiling faces of Scouts being presented medals in February.</a:t>
            </a:r>
          </a:p>
          <a:p>
            <a:endParaRPr lang="en-US" dirty="0" smtClean="0"/>
          </a:p>
          <a:p>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50</TotalTime>
  <Words>394</Words>
  <Application>Microsoft Macintosh PowerPoint</Application>
  <PresentationFormat>On-screen Show (4:3)</PresentationFormat>
  <Paragraphs>43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Equity</vt:lpstr>
      <vt:lpstr>Religious Emblems Program</vt:lpstr>
      <vt:lpstr>Step One: TELL</vt:lpstr>
      <vt:lpstr>Step Two: SHOW</vt:lpstr>
      <vt:lpstr>Step Three: DO</vt:lpstr>
      <vt:lpstr>Moving Forward</vt:lpstr>
    </vt:vector>
  </TitlesOfParts>
  <Company>Wayne County Press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Emblems Program</dc:title>
  <dc:creator>Tom Mathews</dc:creator>
  <cp:lastModifiedBy>Tom Mathews</cp:lastModifiedBy>
  <cp:revision>2</cp:revision>
  <dcterms:created xsi:type="dcterms:W3CDTF">2020-08-06T19:25:25Z</dcterms:created>
  <dcterms:modified xsi:type="dcterms:W3CDTF">2020-08-06T20:15:48Z</dcterms:modified>
</cp:coreProperties>
</file>