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8" r:id="rId3"/>
    <p:sldId id="270" r:id="rId4"/>
    <p:sldId id="271" r:id="rId5"/>
    <p:sldId id="275" r:id="rId6"/>
    <p:sldId id="276" r:id="rId7"/>
    <p:sldId id="285" r:id="rId8"/>
    <p:sldId id="286" r:id="rId9"/>
    <p:sldId id="320" r:id="rId10"/>
    <p:sldId id="289" r:id="rId11"/>
    <p:sldId id="287" r:id="rId12"/>
    <p:sldId id="288" r:id="rId13"/>
    <p:sldId id="290" r:id="rId14"/>
    <p:sldId id="294" r:id="rId15"/>
    <p:sldId id="291" r:id="rId16"/>
    <p:sldId id="292" r:id="rId17"/>
    <p:sldId id="293" r:id="rId18"/>
    <p:sldId id="277" r:id="rId19"/>
    <p:sldId id="295" r:id="rId20"/>
    <p:sldId id="296" r:id="rId21"/>
    <p:sldId id="297" r:id="rId22"/>
    <p:sldId id="298" r:id="rId23"/>
    <p:sldId id="299" r:id="rId24"/>
    <p:sldId id="301" r:id="rId25"/>
    <p:sldId id="324" r:id="rId26"/>
    <p:sldId id="308" r:id="rId27"/>
    <p:sldId id="309" r:id="rId28"/>
    <p:sldId id="310" r:id="rId29"/>
    <p:sldId id="311" r:id="rId30"/>
    <p:sldId id="312" r:id="rId31"/>
    <p:sldId id="302" r:id="rId32"/>
    <p:sldId id="313" r:id="rId33"/>
    <p:sldId id="314" r:id="rId34"/>
    <p:sldId id="315" r:id="rId35"/>
    <p:sldId id="323" r:id="rId36"/>
    <p:sldId id="325" r:id="rId37"/>
    <p:sldId id="326" r:id="rId38"/>
    <p:sldId id="321" r:id="rId39"/>
    <p:sldId id="273" r:id="rId40"/>
    <p:sldId id="316" r:id="rId41"/>
    <p:sldId id="317" r:id="rId42"/>
    <p:sldId id="318" r:id="rId43"/>
    <p:sldId id="32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028"/>
    <a:srgbClr val="49005A"/>
    <a:srgbClr val="3556B7"/>
    <a:srgbClr val="5D008F"/>
    <a:srgbClr val="A60049"/>
    <a:srgbClr val="002A64"/>
    <a:srgbClr val="0484CA"/>
    <a:srgbClr val="FCFCCE"/>
    <a:srgbClr val="F8C908"/>
    <a:srgbClr val="F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303" autoAdjust="0"/>
  </p:normalViewPr>
  <p:slideViewPr>
    <p:cSldViewPr snapToGrid="0">
      <p:cViewPr varScale="1">
        <p:scale>
          <a:sx n="62" d="100"/>
          <a:sy n="62" d="100"/>
        </p:scale>
        <p:origin x="165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74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5B423-3ADD-473F-9501-08F9ADDA5802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F6746-CE01-4FFF-9C69-0E6DCB5C22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4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92196-93B8-4E13-A798-7943F3B325D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2A764-C643-4B89-8181-6DEF97A6C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4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A764-C643-4B89-8181-6DEF97A6CD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3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A764-C643-4B89-8181-6DEF97A6CD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1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2F3D-BD94-4859-B450-8C3681A8BA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D1BB-C9EB-4518-85D0-A32BE607D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5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2F3D-BD94-4859-B450-8C3681A8BA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D1BB-C9EB-4518-85D0-A32BE607D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7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2F3D-BD94-4859-B450-8C3681A8BA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D1BB-C9EB-4518-85D0-A32BE607D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7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2F3D-BD94-4859-B450-8C3681A8BA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D1BB-C9EB-4518-85D0-A32BE607D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4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2F3D-BD94-4859-B450-8C3681A8BA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D1BB-C9EB-4518-85D0-A32BE607D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1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2F3D-BD94-4859-B450-8C3681A8BA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D1BB-C9EB-4518-85D0-A32BE607D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2F3D-BD94-4859-B450-8C3681A8BA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D1BB-C9EB-4518-85D0-A32BE607D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6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2F3D-BD94-4859-B450-8C3681A8BA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D1BB-C9EB-4518-85D0-A32BE607D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6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2F3D-BD94-4859-B450-8C3681A8BA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D1BB-C9EB-4518-85D0-A32BE607D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5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2F3D-BD94-4859-B450-8C3681A8BA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D1BB-C9EB-4518-85D0-A32BE607D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4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2F3D-BD94-4859-B450-8C3681A8BA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0D1BB-C9EB-4518-85D0-A32BE607D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0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92F3D-BD94-4859-B450-8C3681A8BA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0D1BB-C9EB-4518-85D0-A32BE607D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6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1671"/>
            <a:ext cx="9144000" cy="1810752"/>
          </a:xfrm>
          <a:prstGeom prst="rect">
            <a:avLst/>
          </a:prstGeom>
          <a:noFill/>
          <a:effectLst>
            <a:outerShdw blurRad="50800" dist="63500" dir="2400000" algn="ctr" rotWithShape="0">
              <a:schemeClr val="tx1">
                <a:lumMod val="50000"/>
                <a:lumOff val="50000"/>
                <a:alpha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WINTER CAMPING CAN BE FUN...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8835" y="4456090"/>
            <a:ext cx="8060306" cy="2286000"/>
            <a:chOff x="520046" y="4546242"/>
            <a:chExt cx="8060306" cy="2286000"/>
          </a:xfrm>
        </p:grpSpPr>
        <p:sp>
          <p:nvSpPr>
            <p:cNvPr id="5" name="TextBox 4"/>
            <p:cNvSpPr txBox="1"/>
            <p:nvPr/>
          </p:nvSpPr>
          <p:spPr>
            <a:xfrm>
              <a:off x="520046" y="5689388"/>
              <a:ext cx="6838682" cy="769441"/>
            </a:xfrm>
            <a:prstGeom prst="rect">
              <a:avLst/>
            </a:prstGeom>
            <a:noFill/>
            <a:effectLst>
              <a:outerShdw blurRad="50800" dist="63500" dir="2400000" algn="ctr" rotWithShape="0">
                <a:schemeClr val="tx1">
                  <a:lumMod val="50000"/>
                  <a:lumOff val="50000"/>
                  <a:alpha val="8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...When You’re Prepared</a:t>
              </a:r>
              <a:endPara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4180" y="4546242"/>
              <a:ext cx="1376172" cy="22860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43" y="1780649"/>
            <a:ext cx="3749040" cy="3749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671" y="0"/>
            <a:ext cx="10287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2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397915"/>
            <a:ext cx="7724105" cy="64338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KEEP “COLD” TO STAY WARM</a:t>
            </a:r>
            <a:endParaRPr lang="en-US" sz="4400" b="1" dirty="0" smtClean="0">
              <a:solidFill>
                <a:srgbClr val="0484CA"/>
              </a:solidFill>
              <a:effectLst>
                <a:outerShdw blurRad="38100" dist="50800" dir="2700000" algn="tl">
                  <a:schemeClr val="accent1">
                    <a:lumMod val="40000"/>
                    <a:lumOff val="6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95" y="1503247"/>
            <a:ext cx="9069949" cy="527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4000" b="1" dirty="0" smtClean="0"/>
              <a:t>	</a:t>
            </a:r>
            <a:r>
              <a:rPr lang="en-US" sz="5400" b="1" dirty="0" smtClean="0"/>
              <a:t>keep	</a:t>
            </a:r>
            <a:r>
              <a:rPr lang="en-US" sz="6000" b="1" dirty="0" smtClean="0">
                <a:solidFill>
                  <a:srgbClr val="C8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5400" b="1" dirty="0" smtClean="0"/>
              <a:t>lean</a:t>
            </a:r>
            <a:endParaRPr lang="en-US" sz="5400" b="1" dirty="0"/>
          </a:p>
          <a:p>
            <a:pPr>
              <a:lnSpc>
                <a:spcPts val="6500"/>
              </a:lnSpc>
            </a:pPr>
            <a:r>
              <a:rPr lang="en-US" sz="5400" b="1" dirty="0"/>
              <a:t>	avoid 	</a:t>
            </a:r>
            <a:r>
              <a:rPr lang="en-US" sz="6000" b="1" dirty="0">
                <a:solidFill>
                  <a:srgbClr val="C8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5400" b="1" dirty="0"/>
              <a:t>verheating</a:t>
            </a:r>
          </a:p>
          <a:p>
            <a:pPr>
              <a:lnSpc>
                <a:spcPts val="6500"/>
              </a:lnSpc>
            </a:pPr>
            <a:r>
              <a:rPr lang="en-US" sz="5400" b="1" dirty="0"/>
              <a:t>	wear 	</a:t>
            </a:r>
            <a:r>
              <a:rPr lang="en-US" sz="6000" b="1" dirty="0">
                <a:solidFill>
                  <a:srgbClr val="C8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5400" b="1" dirty="0"/>
              <a:t>ayers</a:t>
            </a:r>
          </a:p>
          <a:p>
            <a:pPr>
              <a:lnSpc>
                <a:spcPts val="6500"/>
              </a:lnSpc>
            </a:pPr>
            <a:r>
              <a:rPr lang="en-US" sz="5400" b="1" dirty="0"/>
              <a:t>	 stay 	</a:t>
            </a:r>
            <a:r>
              <a:rPr lang="en-US" sz="6000" b="1" dirty="0">
                <a:solidFill>
                  <a:srgbClr val="C8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5400" b="1" dirty="0"/>
              <a:t>ry</a:t>
            </a:r>
          </a:p>
          <a:p>
            <a:r>
              <a:rPr lang="en-US" sz="2400" b="1" dirty="0" smtClean="0"/>
              <a:t> </a:t>
            </a:r>
            <a:endParaRPr lang="en-US" sz="3200" b="1" dirty="0" smtClean="0"/>
          </a:p>
          <a:p>
            <a:pPr algn="ctr">
              <a:lnSpc>
                <a:spcPts val="3400"/>
              </a:lnSpc>
              <a:spcAft>
                <a:spcPts val="800"/>
              </a:spcAft>
            </a:pPr>
            <a:r>
              <a:rPr lang="en-US" sz="3200" b="1" dirty="0" smtClean="0"/>
              <a:t>Remember </a:t>
            </a:r>
            <a:r>
              <a:rPr lang="en-US" sz="3200" b="1" dirty="0"/>
              <a:t>this </a:t>
            </a:r>
            <a:r>
              <a:rPr lang="en-US" sz="3200" b="1" dirty="0" smtClean="0"/>
              <a:t>acronym; </a:t>
            </a:r>
            <a:r>
              <a:rPr lang="en-US" sz="3200" b="1" dirty="0"/>
              <a:t>it will help you </a:t>
            </a:r>
            <a:r>
              <a:rPr lang="en-US" sz="3200" b="1" dirty="0" smtClean="0"/>
              <a:t>develop and learn </a:t>
            </a:r>
            <a:r>
              <a:rPr lang="en-US" sz="3200" b="1" dirty="0"/>
              <a:t>techniques for staying warm while camping in cold weather.</a:t>
            </a:r>
          </a:p>
        </p:txBody>
      </p:sp>
    </p:spTree>
    <p:extLst>
      <p:ext uri="{BB962C8B-B14F-4D97-AF65-F5344CB8AC3E}">
        <p14:creationId xmlns:p14="http://schemas.microsoft.com/office/powerpoint/2010/main" val="255937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77315"/>
            <a:ext cx="7724105" cy="128458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KEEP YOUR ENGINE GOING: FOOD AND WATER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1792" y="1339331"/>
            <a:ext cx="9118925" cy="2127769"/>
            <a:chOff x="21792" y="1243795"/>
            <a:chExt cx="9118925" cy="2127769"/>
          </a:xfrm>
        </p:grpSpPr>
        <p:sp>
          <p:nvSpPr>
            <p:cNvPr id="5" name="TextBox 4"/>
            <p:cNvSpPr txBox="1"/>
            <p:nvPr/>
          </p:nvSpPr>
          <p:spPr>
            <a:xfrm>
              <a:off x="21792" y="1457741"/>
              <a:ext cx="6683808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Hot Meals are critical to high morale AND to keeping your body’s heat producing engine running.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035" y="1243795"/>
              <a:ext cx="2925682" cy="2127769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39003" y="3137951"/>
            <a:ext cx="6903239" cy="2708434"/>
            <a:chOff x="152651" y="2987823"/>
            <a:chExt cx="6903239" cy="2708434"/>
          </a:xfrm>
        </p:grpSpPr>
        <p:sp>
          <p:nvSpPr>
            <p:cNvPr id="10" name="TextBox 9"/>
            <p:cNvSpPr txBox="1"/>
            <p:nvPr/>
          </p:nvSpPr>
          <p:spPr>
            <a:xfrm>
              <a:off x="2401114" y="2987823"/>
              <a:ext cx="4654776" cy="2708434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Breakfast &amp; Dinner need to be hot.  Lunch should have a hot component (e.g.-soup). HOT DRINKS should be available at all meals.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52651" y="3037044"/>
              <a:ext cx="2545718" cy="2503944"/>
              <a:chOff x="179947" y="3214468"/>
              <a:chExt cx="2545718" cy="250394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947" y="3214468"/>
                <a:ext cx="1376912" cy="160639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729" y="4027600"/>
                <a:ext cx="2288936" cy="1690812"/>
              </a:xfrm>
              <a:prstGeom prst="rect">
                <a:avLst/>
              </a:prstGeom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19643" y="3374112"/>
            <a:ext cx="9025190" cy="3280133"/>
            <a:chOff x="19643" y="3428704"/>
            <a:chExt cx="9025190" cy="3280133"/>
          </a:xfrm>
        </p:grpSpPr>
        <p:sp>
          <p:nvSpPr>
            <p:cNvPr id="11" name="TextBox 10"/>
            <p:cNvSpPr txBox="1"/>
            <p:nvPr/>
          </p:nvSpPr>
          <p:spPr>
            <a:xfrm>
              <a:off x="19643" y="6074757"/>
              <a:ext cx="7961983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EVERYONE also needs to stay well hydrated.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62" r="31135"/>
            <a:stretch/>
          </p:blipFill>
          <p:spPr>
            <a:xfrm>
              <a:off x="7752364" y="3428704"/>
              <a:ext cx="1292469" cy="3280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193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77315"/>
            <a:ext cx="7724105" cy="128458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KEEP YOUR ENGINE GOING:</a:t>
            </a:r>
          </a:p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FUEL TYPES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39" y="1484617"/>
            <a:ext cx="9096453" cy="529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34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Except for medically prescribed diets, winter camping is ONE TIME when “bad” food is good!</a:t>
            </a:r>
          </a:p>
          <a:p>
            <a:pPr marL="548640" indent="-274320">
              <a:lnSpc>
                <a:spcPts val="34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rgbClr val="C8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CARBOHYDRATES</a:t>
            </a:r>
            <a:r>
              <a:rPr lang="en-US" sz="3200" b="1" dirty="0" smtClean="0"/>
              <a:t> (simple sugars, complex carbs) should make up 40-50% of the diet; they burn quickly.</a:t>
            </a:r>
          </a:p>
          <a:p>
            <a:pPr marL="548640" indent="-274320">
              <a:lnSpc>
                <a:spcPts val="34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rgbClr val="C8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FATS</a:t>
            </a:r>
            <a:r>
              <a:rPr lang="en-US" sz="3200" b="1" dirty="0" smtClean="0"/>
              <a:t> should make up 30-40% of the diet, they burn very slowly.</a:t>
            </a:r>
          </a:p>
          <a:p>
            <a:pPr marL="548640" indent="-274320">
              <a:lnSpc>
                <a:spcPts val="34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rgbClr val="C8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PROTEINS</a:t>
            </a:r>
            <a:r>
              <a:rPr lang="en-US" sz="3200" b="1" dirty="0" smtClean="0"/>
              <a:t> make up 20% of the diet and burn slow.</a:t>
            </a:r>
          </a:p>
          <a:p>
            <a:pPr marL="274320" indent="-274320">
              <a:lnSpc>
                <a:spcPts val="3400"/>
              </a:lnSpc>
              <a:buFont typeface="Wingdings" panose="05000000000000000000" pitchFamily="2" charset="2"/>
              <a:buChar char="§"/>
            </a:pPr>
            <a:r>
              <a:rPr lang="en-US" sz="3200" b="1" u="sng" dirty="0"/>
              <a:t>Crackerbarrel is CRITICAL</a:t>
            </a:r>
            <a:r>
              <a:rPr lang="en-US" sz="3200" b="1" dirty="0"/>
              <a:t>:  it fuels the body’s furnace for the long night ahead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14481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77315"/>
            <a:ext cx="7724105" cy="128458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COLD WEATHER COOKING TIPS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39" y="1484617"/>
            <a:ext cx="9096453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34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Open fire is a great way to cook in winter (a tripod works well to suspend pots or grills over the fire).</a:t>
            </a:r>
          </a:p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Pressurized fuel stove works well too, but fuel containers and lines can be “fussy” when too cold:</a:t>
            </a:r>
          </a:p>
          <a:p>
            <a:pPr marL="548640" indent="-274320">
              <a:lnSpc>
                <a:spcPts val="34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Store fuel bottles in a cooler with hand warmers.</a:t>
            </a:r>
          </a:p>
          <a:p>
            <a:pPr marL="548640" indent="-274320">
              <a:lnSpc>
                <a:spcPts val="34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Make insulated covers for fuel bottles.</a:t>
            </a:r>
          </a:p>
          <a:p>
            <a:pPr marL="548640" indent="-27432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Place fuel bottle in a pot of water to insulate it.</a:t>
            </a:r>
          </a:p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>
                <a:solidFill>
                  <a:srgbClr val="C80028"/>
                </a:solidFill>
              </a:rPr>
              <a:t>Wear gloves when working with liquid fuel - it can cause instant frostbite on exposed skin.</a:t>
            </a:r>
          </a:p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Dutch Ovens require 4-5 times (or more) the normal charcoal (convective/conductive heat loss).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58473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399005"/>
            <a:ext cx="7724105" cy="64120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MORE COLD WEATHER TIPS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39" y="1484617"/>
            <a:ext cx="9096453" cy="527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Winter Camping should NOT be a test of Survival... the odds of losing are high for the inexperienced.</a:t>
            </a:r>
          </a:p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Bring plenty of potable water with you and store it in the warming station if necessary.</a:t>
            </a:r>
          </a:p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Carry FILLED water bottles, hand sanitizer and TP inside one of your warmth layers.</a:t>
            </a:r>
          </a:p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Use the Philmont “human sump” to “clean” dishes after meals (or use paper dishes - they start fires).</a:t>
            </a:r>
          </a:p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Use oven bags in pots to keep them clean(er).</a:t>
            </a:r>
          </a:p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If concerned about food prep sanitation, use boiling water (rolling boil for 1 minute +).</a:t>
            </a:r>
          </a:p>
        </p:txBody>
      </p:sp>
    </p:spTree>
    <p:extLst>
      <p:ext uri="{BB962C8B-B14F-4D97-AF65-F5344CB8AC3E}">
        <p14:creationId xmlns:p14="http://schemas.microsoft.com/office/powerpoint/2010/main" val="742301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399005"/>
            <a:ext cx="7724105" cy="64120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SLEEPING SYSTEMS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39" y="1484617"/>
            <a:ext cx="908280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200" b="1" dirty="0"/>
              <a:t>If you have a 4-Season tent, use </a:t>
            </a:r>
            <a:r>
              <a:rPr lang="en-US" sz="3200" b="1" dirty="0" smtClean="0"/>
              <a:t>it.</a:t>
            </a:r>
          </a:p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For 3-Season tents:</a:t>
            </a:r>
          </a:p>
          <a:p>
            <a:pPr marL="548640" indent="-274320">
              <a:lnSpc>
                <a:spcPts val="34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A tarp floor liner is recommended.</a:t>
            </a:r>
          </a:p>
          <a:p>
            <a:pPr marL="548640" indent="-274320">
              <a:lnSpc>
                <a:spcPts val="34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Cover with moving blankets to build insulation.</a:t>
            </a:r>
          </a:p>
          <a:p>
            <a:pPr marL="548640" indent="-274320">
              <a:lnSpc>
                <a:spcPts val="34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An emergency blanket on top of that can provide some reflective heat (a mummy-type blanket can be an outer wrapper for a sleeping bag).</a:t>
            </a:r>
          </a:p>
          <a:p>
            <a:pPr marL="548640" indent="-27432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Cots are not recommended - open space </a:t>
            </a:r>
            <a:r>
              <a:rPr lang="en-US" sz="3200" b="1" dirty="0"/>
              <a:t>between cot and </a:t>
            </a:r>
            <a:r>
              <a:rPr lang="en-US" sz="3200" b="1" dirty="0" smtClean="0"/>
              <a:t>floor is a “cold air collector.”</a:t>
            </a:r>
          </a:p>
          <a:p>
            <a:pPr marL="548640" indent="-27432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A camp chair helps keep you off the cold floor when changing clothes.</a:t>
            </a:r>
          </a:p>
        </p:txBody>
      </p:sp>
    </p:spTree>
    <p:extLst>
      <p:ext uri="{BB962C8B-B14F-4D97-AF65-F5344CB8AC3E}">
        <p14:creationId xmlns:p14="http://schemas.microsoft.com/office/powerpoint/2010/main" val="146758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399005"/>
            <a:ext cx="7724105" cy="64120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SLEEPING</a:t>
            </a:r>
            <a:r>
              <a:rPr lang="en-US" sz="47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 SYSTEMS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39" y="1512753"/>
            <a:ext cx="9082806" cy="519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Use the lowest temperature-rated sleeping bag you have (or have access to).</a:t>
            </a:r>
          </a:p>
          <a:p>
            <a:pPr marL="548640" indent="-274320">
              <a:lnSpc>
                <a:spcPts val="34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000" b="1" i="1" dirty="0" smtClean="0"/>
              <a:t>Rating denotes survivability - NOT comfort.</a:t>
            </a:r>
            <a:endParaRPr lang="en-US" sz="3000" b="1" i="1" dirty="0"/>
          </a:p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Use sleeping bag liners to improve ratings (or a home-made fleece insert).</a:t>
            </a:r>
          </a:p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Dry off (high absorbency towel works great) and change into CLEAN, DRY wicking/base layer.</a:t>
            </a:r>
          </a:p>
          <a:p>
            <a:pPr marL="548640" indent="-27432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A warmth layer (or 2) is also a good idea - don’t forget your head, feet and hands!</a:t>
            </a:r>
          </a:p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Keep items you want to keep warm with you.</a:t>
            </a:r>
          </a:p>
          <a:p>
            <a:pPr marL="274320" indent="-274320">
              <a:lnSpc>
                <a:spcPts val="3400"/>
              </a:lnSpc>
              <a:buFont typeface="Wingdings" panose="05000000000000000000" pitchFamily="2" charset="2"/>
              <a:buChar char="§"/>
            </a:pPr>
            <a:r>
              <a:rPr lang="en-US" sz="3200" b="1" dirty="0" smtClean="0"/>
              <a:t>“Scoutmaster’s Friend...”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84628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399005"/>
            <a:ext cx="7724105" cy="64120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OTHER CONSIDERATIONS</a:t>
            </a:r>
            <a:endParaRPr lang="en-US" sz="4700" b="1" dirty="0" smtClean="0">
              <a:solidFill>
                <a:srgbClr val="0484CA"/>
              </a:solidFill>
              <a:effectLst>
                <a:outerShdw blurRad="38100" dist="50800" dir="2700000" algn="tl">
                  <a:schemeClr val="accent1">
                    <a:lumMod val="40000"/>
                    <a:lumOff val="6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39" y="1484617"/>
            <a:ext cx="9082806" cy="5144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A </a:t>
            </a:r>
            <a:r>
              <a:rPr lang="en-US" sz="3200" b="1" dirty="0"/>
              <a:t>wisk broom is good for removing snow and ice from clothing before entering your tent.</a:t>
            </a:r>
          </a:p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/>
              <a:t>A small snow shovel is great to have when that surprise overnight snowfall hits with 2-3 inches.</a:t>
            </a:r>
          </a:p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/>
              <a:t>In there’s snow on the ground, a sled can be used to move gear to your campsite.</a:t>
            </a:r>
          </a:p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200" b="1" dirty="0"/>
              <a:t>If you find you’re not as well prepared as you thought... </a:t>
            </a:r>
            <a:r>
              <a:rPr lang="en-US" sz="3200" b="1" u="sng" dirty="0" smtClean="0"/>
              <a:t>there’s no shame</a:t>
            </a:r>
            <a:r>
              <a:rPr lang="en-US" sz="3200" b="1" dirty="0" smtClean="0"/>
              <a:t> in packing it in and going to </a:t>
            </a:r>
            <a:r>
              <a:rPr lang="en-US" sz="3200" b="1" dirty="0"/>
              <a:t>the Warming Center.</a:t>
            </a:r>
          </a:p>
          <a:p>
            <a:pPr marL="548640" indent="-274320">
              <a:lnSpc>
                <a:spcPts val="34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200" b="1" dirty="0"/>
              <a:t>Part of the fun/adventure is in recognizing gear issues, then fixing them by your next outing.</a:t>
            </a:r>
          </a:p>
        </p:txBody>
      </p:sp>
    </p:spTree>
    <p:extLst>
      <p:ext uri="{BB962C8B-B14F-4D97-AF65-F5344CB8AC3E}">
        <p14:creationId xmlns:p14="http://schemas.microsoft.com/office/powerpoint/2010/main" val="1290592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77315"/>
            <a:ext cx="7724105" cy="128458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MEDICAL ISSUES:</a:t>
            </a:r>
          </a:p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39" y="1484617"/>
            <a:ext cx="9082806" cy="519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The </a:t>
            </a:r>
            <a:r>
              <a:rPr lang="en-US" sz="3200" b="1" dirty="0" smtClean="0">
                <a:solidFill>
                  <a:srgbClr val="C80028"/>
                </a:solidFill>
              </a:rPr>
              <a:t>BUDDY SYSTEM is the FIRST LINE OF DEFENSE </a:t>
            </a:r>
            <a:r>
              <a:rPr lang="en-US" sz="3200" b="1" dirty="0" smtClean="0"/>
              <a:t>when it comes to recognizing “Cold Injuries.”</a:t>
            </a:r>
          </a:p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The 3 most common Cold Injuries are:</a:t>
            </a:r>
          </a:p>
          <a:p>
            <a:pPr marL="548640" indent="-274320">
              <a:lnSpc>
                <a:spcPts val="34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Dehydration - which can lead to...</a:t>
            </a:r>
          </a:p>
          <a:p>
            <a:pPr marL="548640" indent="-274320">
              <a:lnSpc>
                <a:spcPts val="34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Hypothermia; and,</a:t>
            </a:r>
          </a:p>
          <a:p>
            <a:pPr marL="548640" indent="-27432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Frostnip &amp; Frostbite.</a:t>
            </a:r>
          </a:p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These MUST be taken seriously - Hypothermia and Frostbite can change your life... forever.</a:t>
            </a:r>
          </a:p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The intent is NOT to scare anyone, but to underscore how important </a:t>
            </a:r>
            <a:r>
              <a:rPr lang="en-US" sz="3200" b="1" dirty="0" smtClean="0">
                <a:solidFill>
                  <a:srgbClr val="C80028"/>
                </a:solidFill>
              </a:rPr>
              <a:t>AWARENESS and the Buddy System </a:t>
            </a:r>
            <a:r>
              <a:rPr lang="en-US" sz="3200" b="1" dirty="0" smtClean="0"/>
              <a:t>are to a fun and safe adventure.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461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77315"/>
            <a:ext cx="7724105" cy="128458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MEDICAL ISSUES:</a:t>
            </a:r>
          </a:p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DEHYDRATION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39" y="1484617"/>
            <a:ext cx="908280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Two causes:  </a:t>
            </a:r>
          </a:p>
          <a:p>
            <a:pPr marL="548640" indent="-274320">
              <a:lnSpc>
                <a:spcPts val="34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80028"/>
                </a:solidFill>
              </a:rPr>
              <a:t>Loss of body fluids</a:t>
            </a:r>
            <a:r>
              <a:rPr lang="en-US" sz="3200" b="1" dirty="0" smtClean="0"/>
              <a:t> from Perspiration/Respiration brought on by overheating and over-exertion.</a:t>
            </a:r>
          </a:p>
          <a:p>
            <a:pPr marL="548640" indent="-27432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80028"/>
                </a:solidFill>
              </a:rPr>
              <a:t>Low intake </a:t>
            </a:r>
            <a:r>
              <a:rPr lang="en-US" sz="3200" b="1" dirty="0">
                <a:solidFill>
                  <a:srgbClr val="C80028"/>
                </a:solidFill>
              </a:rPr>
              <a:t>of fluids </a:t>
            </a:r>
            <a:r>
              <a:rPr lang="en-US" sz="3200" b="1" dirty="0"/>
              <a:t>- </a:t>
            </a:r>
            <a:r>
              <a:rPr lang="en-US" sz="3200" b="1" dirty="0" smtClean="0"/>
              <a:t>more </a:t>
            </a:r>
            <a:r>
              <a:rPr lang="en-US" sz="3200" b="1" dirty="0"/>
              <a:t>water is needed as activity </a:t>
            </a:r>
            <a:r>
              <a:rPr lang="en-US" sz="3200" b="1" dirty="0" smtClean="0"/>
              <a:t>increases; in </a:t>
            </a:r>
            <a:r>
              <a:rPr lang="en-US" sz="3200" b="1" dirty="0"/>
              <a:t>extreme </a:t>
            </a:r>
            <a:r>
              <a:rPr lang="en-US" sz="3200" b="1" dirty="0" smtClean="0"/>
              <a:t>temperatures.</a:t>
            </a:r>
            <a:endParaRPr lang="en-US" sz="3200" b="1" dirty="0"/>
          </a:p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The body needs water to function efficiently.</a:t>
            </a:r>
          </a:p>
          <a:p>
            <a:pPr marL="548640" indent="-274320">
              <a:lnSpc>
                <a:spcPts val="34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Slows </a:t>
            </a:r>
            <a:r>
              <a:rPr lang="en-US" sz="3200" b="1" dirty="0" smtClean="0"/>
              <a:t>body </a:t>
            </a:r>
            <a:r>
              <a:rPr lang="en-US" sz="3200" b="1" dirty="0"/>
              <a:t>process of creating energy </a:t>
            </a:r>
            <a:r>
              <a:rPr lang="en-US" sz="3200" b="1" dirty="0" smtClean="0"/>
              <a:t>from food;</a:t>
            </a:r>
            <a:endParaRPr lang="en-US" sz="3200" b="1" dirty="0"/>
          </a:p>
          <a:p>
            <a:pPr marL="548640" indent="-274320">
              <a:lnSpc>
                <a:spcPts val="34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Hinders logical thought </a:t>
            </a:r>
            <a:r>
              <a:rPr lang="en-US" sz="3200" b="1" dirty="0" smtClean="0"/>
              <a:t>processes; and,</a:t>
            </a:r>
            <a:endParaRPr lang="en-US" sz="3200" b="1" dirty="0"/>
          </a:p>
          <a:p>
            <a:pPr marL="548640" indent="-27432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Dulls </a:t>
            </a:r>
            <a:r>
              <a:rPr lang="en-US" sz="3200" b="1" dirty="0" smtClean="0"/>
              <a:t>dexterity.</a:t>
            </a:r>
          </a:p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So, don’t </a:t>
            </a:r>
            <a:r>
              <a:rPr lang="en-US" sz="3200" b="1" dirty="0"/>
              <a:t>over-exert </a:t>
            </a:r>
            <a:r>
              <a:rPr lang="en-US" sz="3200" b="1" dirty="0" smtClean="0"/>
              <a:t>&amp; overheat, and be sure you’re drinking enough water.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9079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 smtClean="0">
                <a:solidFill>
                  <a:schemeClr val="accent1">
                    <a:lumMod val="75000"/>
                  </a:schemeClr>
                </a:solidFill>
              </a:rPr>
              <a:t>TEST YOUR COLD WEATHER KNOWLEDGE</a:t>
            </a:r>
            <a:endParaRPr lang="en-US" sz="4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270" y="978794"/>
            <a:ext cx="8937941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3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sz="3200" b="1" dirty="0" smtClean="0"/>
              <a:t>The majority of hypothermic deaths occur between 35°F and ___°F.</a:t>
            </a:r>
          </a:p>
          <a:p>
            <a:pPr marL="514350" indent="-514350">
              <a:lnSpc>
                <a:spcPts val="33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sz="3200" b="1" dirty="0" smtClean="0"/>
              <a:t>Water conducts heat ___ times faster than air.</a:t>
            </a:r>
          </a:p>
          <a:p>
            <a:pPr marL="514350" indent="-514350">
              <a:lnSpc>
                <a:spcPts val="33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sz="3200" b="1" dirty="0" smtClean="0"/>
              <a:t>The three most common cold weather injuries include: ______________, _______________ and _____________________.</a:t>
            </a:r>
          </a:p>
          <a:p>
            <a:pPr marL="514350" indent="-514350">
              <a:lnSpc>
                <a:spcPts val="33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sz="3200" b="1" i="1" dirty="0" smtClean="0"/>
              <a:t>T or F   </a:t>
            </a:r>
            <a:r>
              <a:rPr lang="en-US" sz="3200" b="1" dirty="0" smtClean="0"/>
              <a:t>Hypothermia </a:t>
            </a:r>
            <a:r>
              <a:rPr lang="en-US" sz="3200" b="1" i="1" dirty="0" smtClean="0"/>
              <a:t>starts</a:t>
            </a:r>
            <a:r>
              <a:rPr lang="en-US" sz="3200" b="1" dirty="0" smtClean="0"/>
              <a:t> to be a threat when body temperature drops by 4 degrees.</a:t>
            </a:r>
          </a:p>
          <a:p>
            <a:pPr marL="514350" indent="-514350">
              <a:lnSpc>
                <a:spcPts val="33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sz="3200" b="1" dirty="0" smtClean="0"/>
              <a:t>BSA classifies camping as “Winter Camping” when the temperature drops to ___°F or below.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60630" y="1272388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55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9247" y="2004340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25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3355" y="3135535"/>
            <a:ext cx="310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DEHYDRATION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9176" y="3128622"/>
            <a:ext cx="314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HYPOTHERMIA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2811" y="3563156"/>
            <a:ext cx="4584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FROSTNIP/FROSTBITE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3029" y="5834942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50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790" y="4445825"/>
            <a:ext cx="1189149" cy="448841"/>
          </a:xfrm>
          <a:prstGeom prst="rect">
            <a:avLst/>
          </a:prstGeom>
          <a:solidFill>
            <a:srgbClr val="B5D2EC"/>
          </a:solidFill>
        </p:spPr>
        <p:txBody>
          <a:bodyPr wrap="square" lIns="45720" tIns="0" rIns="45720" bIns="0" rtlCol="0" anchor="b" anchorCtr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600" b="1" dirty="0" smtClean="0">
                <a:solidFill>
                  <a:srgbClr val="C00000"/>
                </a:solidFill>
              </a:rPr>
              <a:t>TRUE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74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77315"/>
            <a:ext cx="7724105" cy="128458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MEDICAL ISSUES:</a:t>
            </a:r>
          </a:p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DEHYDRATION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39" y="1484617"/>
            <a:ext cx="9082806" cy="550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Self-Awareness:  </a:t>
            </a:r>
          </a:p>
          <a:p>
            <a:pPr marL="548640" indent="-274320">
              <a:lnSpc>
                <a:spcPts val="34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Headache, irritability, dark urine, fatigue.</a:t>
            </a:r>
            <a:endParaRPr lang="en-US" sz="3200" b="1" dirty="0"/>
          </a:p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Awareness in Others - the “UMBLES:”</a:t>
            </a:r>
          </a:p>
          <a:p>
            <a:pPr marL="548640" indent="-274320">
              <a:lnSpc>
                <a:spcPts val="34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80028"/>
                </a:solidFill>
              </a:rPr>
              <a:t>Stumbles &amp; Fumbles </a:t>
            </a:r>
            <a:r>
              <a:rPr lang="en-US" sz="3200" b="1" dirty="0" smtClean="0"/>
              <a:t>(loss </a:t>
            </a:r>
            <a:r>
              <a:rPr lang="en-US" sz="3200" b="1" dirty="0"/>
              <a:t>of </a:t>
            </a:r>
            <a:r>
              <a:rPr lang="en-US" sz="3200" b="1" dirty="0" smtClean="0"/>
              <a:t>dexterity and muscle </a:t>
            </a:r>
            <a:r>
              <a:rPr lang="en-US" sz="3200" b="1" dirty="0"/>
              <a:t>control</a:t>
            </a:r>
            <a:r>
              <a:rPr lang="en-US" sz="3200" b="1" dirty="0" smtClean="0"/>
              <a:t>);</a:t>
            </a:r>
          </a:p>
          <a:p>
            <a:pPr marL="548640" indent="-274320">
              <a:lnSpc>
                <a:spcPts val="34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C80028"/>
                </a:solidFill>
              </a:rPr>
              <a:t>Mumbles </a:t>
            </a:r>
            <a:r>
              <a:rPr lang="en-US" sz="3200" b="1" dirty="0">
                <a:solidFill>
                  <a:srgbClr val="C80028"/>
                </a:solidFill>
              </a:rPr>
              <a:t>&amp; Grumbles </a:t>
            </a:r>
            <a:r>
              <a:rPr lang="en-US" sz="3200" b="1" dirty="0" smtClean="0"/>
              <a:t>(irritability, altered personality)</a:t>
            </a:r>
          </a:p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Prevention is the BEST treatment - hydrate!!</a:t>
            </a:r>
          </a:p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Treatment after the </a:t>
            </a:r>
            <a:r>
              <a:rPr lang="en-US" sz="3200" b="1" dirty="0"/>
              <a:t>fact includes </a:t>
            </a:r>
            <a:r>
              <a:rPr lang="en-US" sz="3200" b="1" dirty="0" smtClean="0"/>
              <a:t>sipping </a:t>
            </a:r>
            <a:r>
              <a:rPr lang="en-US" sz="3200" b="1" dirty="0"/>
              <a:t>water slowly but </a:t>
            </a:r>
            <a:r>
              <a:rPr lang="en-US" sz="3200" b="1" dirty="0" smtClean="0"/>
              <a:t>constantly; and, resting </a:t>
            </a:r>
            <a:r>
              <a:rPr lang="en-US" sz="3200" b="1" dirty="0"/>
              <a:t>and </a:t>
            </a:r>
            <a:r>
              <a:rPr lang="en-US" sz="3200" b="1" dirty="0" smtClean="0"/>
              <a:t>staying  warm.</a:t>
            </a:r>
            <a:endParaRPr lang="en-US" sz="3200" b="1" dirty="0"/>
          </a:p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27410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77315"/>
            <a:ext cx="7724105" cy="128458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MEDICAL ISSUES:</a:t>
            </a:r>
          </a:p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HYPOTHERMIA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39" y="1484617"/>
            <a:ext cx="845763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200" b="1" dirty="0"/>
              <a:t>Hypothermia is the lowering of body </a:t>
            </a:r>
            <a:r>
              <a:rPr lang="en-US" sz="3200" b="1" dirty="0" smtClean="0"/>
              <a:t>heat.</a:t>
            </a:r>
            <a:endParaRPr lang="en-US" sz="3200" b="1" dirty="0"/>
          </a:p>
          <a:p>
            <a:pPr marL="548640" indent="-274320">
              <a:lnSpc>
                <a:spcPts val="34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Mild Hypothermia is a drop </a:t>
            </a:r>
            <a:r>
              <a:rPr lang="en-US" sz="3200" b="1" dirty="0" smtClean="0"/>
              <a:t>to 97 - 95°F</a:t>
            </a:r>
          </a:p>
          <a:p>
            <a:pPr marL="548640" indent="-274320">
              <a:lnSpc>
                <a:spcPts val="34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Medium Hypothermia is a drop to 94 - 90</a:t>
            </a:r>
            <a:r>
              <a:rPr lang="en-US" sz="3200" b="1" dirty="0"/>
              <a:t>°F</a:t>
            </a:r>
          </a:p>
          <a:p>
            <a:pPr marL="548640" indent="-27432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Below 90°F is </a:t>
            </a:r>
            <a:r>
              <a:rPr lang="en-US" sz="3200" b="1" u="sng" dirty="0"/>
              <a:t>SEVERE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C80028"/>
                </a:solidFill>
              </a:rPr>
              <a:t>as the body is </a:t>
            </a:r>
            <a:r>
              <a:rPr lang="en-US" sz="3200" b="1" dirty="0" smtClean="0">
                <a:solidFill>
                  <a:srgbClr val="C80028"/>
                </a:solidFill>
              </a:rPr>
              <a:t>no longer able </a:t>
            </a:r>
            <a:r>
              <a:rPr lang="en-US" sz="3200" b="1" dirty="0">
                <a:solidFill>
                  <a:srgbClr val="C80028"/>
                </a:solidFill>
              </a:rPr>
              <a:t>to regenerate any of its own heat.</a:t>
            </a:r>
          </a:p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first things to be affected is your ability to assess yourself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rationally.</a:t>
            </a:r>
          </a:p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Know yourself and your limits... be able to recognize when you’re getting too cold.</a:t>
            </a:r>
          </a:p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BE AWARE AND USE THE “BUDDY SYSTEM!”</a:t>
            </a:r>
          </a:p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Watch for the “UMBLES” - they are early signs.</a:t>
            </a:r>
          </a:p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87" y="4463512"/>
            <a:ext cx="886102" cy="224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13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77315"/>
            <a:ext cx="7724105" cy="128458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MEDICAL ISSUES:</a:t>
            </a:r>
          </a:p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3 STAGES OF HYPOTHERMIA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658300"/>
              </p:ext>
            </p:extLst>
          </p:nvPr>
        </p:nvGraphicFramePr>
        <p:xfrm>
          <a:off x="118634" y="1536423"/>
          <a:ext cx="8898758" cy="50351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52339"/>
                <a:gridCol w="2039299"/>
                <a:gridCol w="2053560"/>
                <a:gridCol w="2053560"/>
              </a:tblGrid>
              <a:tr h="47607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SYMPTOM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3007A7"/>
                          </a:solidFill>
                        </a:rPr>
                        <a:t>STAGE 1</a:t>
                      </a:r>
                      <a:endParaRPr lang="en-US" sz="3200" dirty="0">
                        <a:solidFill>
                          <a:srgbClr val="3007A7"/>
                        </a:solidFill>
                      </a:endParaRPr>
                    </a:p>
                  </a:txBody>
                  <a:tcPr marT="45725" marB="457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STAGE 2</a:t>
                      </a:r>
                    </a:p>
                  </a:txBody>
                  <a:tcPr marT="45725" marB="457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80028"/>
                          </a:solidFill>
                        </a:rPr>
                        <a:t>STAGE 3</a:t>
                      </a:r>
                      <a:endParaRPr lang="en-US" sz="3200" dirty="0">
                        <a:solidFill>
                          <a:srgbClr val="C80028"/>
                        </a:solidFill>
                      </a:endParaRPr>
                    </a:p>
                  </a:txBody>
                  <a:tcPr marT="45725" marB="45725" anchor="ctr">
                    <a:solidFill>
                      <a:schemeClr val="bg1"/>
                    </a:solidFill>
                  </a:tcPr>
                </a:tc>
              </a:tr>
              <a:tr h="69716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Body Temperature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3007A7"/>
                          </a:solidFill>
                        </a:rPr>
                        <a:t>Drop of 2-3°F</a:t>
                      </a:r>
                      <a:endParaRPr lang="en-US" sz="2400" b="1" dirty="0">
                        <a:solidFill>
                          <a:srgbClr val="3007A7"/>
                        </a:solidFill>
                      </a:endParaRPr>
                    </a:p>
                  </a:txBody>
                  <a:tcPr marT="45725" marB="457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Drop of 4-8°F</a:t>
                      </a:r>
                    </a:p>
                  </a:txBody>
                  <a:tcPr marT="45725" marB="457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solidFill>
                            <a:srgbClr val="C80028"/>
                          </a:solidFill>
                        </a:rPr>
                        <a:t>Below 90°F</a:t>
                      </a:r>
                    </a:p>
                  </a:txBody>
                  <a:tcPr marT="45725" marB="457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9716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Shivering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3007A7"/>
                          </a:solidFill>
                        </a:rPr>
                        <a:t>mild to </a:t>
                      </a:r>
                    </a:p>
                    <a:p>
                      <a:pPr algn="ct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3007A7"/>
                          </a:solidFill>
                        </a:rPr>
                        <a:t>strong</a:t>
                      </a:r>
                      <a:endParaRPr lang="en-US" sz="2400" b="1" dirty="0">
                        <a:solidFill>
                          <a:srgbClr val="3007A7"/>
                        </a:solidFill>
                      </a:endParaRPr>
                    </a:p>
                  </a:txBody>
                  <a:tcPr marT="45725" marB="457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becomes</a:t>
                      </a:r>
                    </a:p>
                    <a:p>
                      <a:pPr algn="ct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violent</a:t>
                      </a:r>
                    </a:p>
                  </a:txBody>
                  <a:tcPr marT="45725" marB="457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solidFill>
                            <a:srgbClr val="C80028"/>
                          </a:solidFill>
                        </a:rPr>
                        <a:t>usually</a:t>
                      </a:r>
                    </a:p>
                    <a:p>
                      <a:pPr algn="ct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solidFill>
                            <a:srgbClr val="C80028"/>
                          </a:solidFill>
                        </a:rPr>
                        <a:t>stops</a:t>
                      </a:r>
                    </a:p>
                  </a:txBody>
                  <a:tcPr marT="45725" marB="4572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97160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Dexterity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3007A7"/>
                          </a:solidFill>
                        </a:rPr>
                        <a:t>hands become numb </a:t>
                      </a:r>
                      <a:endParaRPr lang="en-US" sz="2400" b="1" dirty="0">
                        <a:solidFill>
                          <a:srgbClr val="3007A7"/>
                        </a:solidFill>
                      </a:endParaRPr>
                    </a:p>
                  </a:txBody>
                  <a:tcPr marT="45725" marB="457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movement slow &amp; labored, uncoordinated</a:t>
                      </a:r>
                    </a:p>
                  </a:txBody>
                  <a:tcPr marT="45725" marB="457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rgbClr val="C80028"/>
                          </a:solidFill>
                        </a:rPr>
                        <a:t>difficulty</a:t>
                      </a:r>
                    </a:p>
                    <a:p>
                      <a:pPr algn="ct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solidFill>
                            <a:srgbClr val="C80028"/>
                          </a:solidFill>
                        </a:rPr>
                        <a:t>speaking, thinking, using hands, and walking</a:t>
                      </a:r>
                    </a:p>
                  </a:txBody>
                  <a:tcPr marT="45725" marB="457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64576">
                <a:tc>
                  <a:txBody>
                    <a:bodyPr/>
                    <a:lstStyle/>
                    <a:p>
                      <a:r>
                        <a:rPr lang="en-US" sz="2500" b="1" baseline="0" dirty="0" smtClean="0">
                          <a:solidFill>
                            <a:schemeClr val="tx1"/>
                          </a:solidFill>
                        </a:rPr>
                        <a:t>Respiration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3007A7"/>
                          </a:solidFill>
                        </a:rPr>
                        <a:t>quick and shallow</a:t>
                      </a:r>
                      <a:endParaRPr lang="en-US" sz="2400" b="1" dirty="0">
                        <a:solidFill>
                          <a:srgbClr val="3007A7"/>
                        </a:solidFill>
                      </a:endParaRPr>
                    </a:p>
                  </a:txBody>
                  <a:tcPr marT="45725" marB="457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breathing continues to be difficult</a:t>
                      </a:r>
                    </a:p>
                  </a:txBody>
                  <a:tcPr marT="45725" marB="457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C80028"/>
                          </a:solidFill>
                        </a:rPr>
                        <a:t>pulse and respiration decreases</a:t>
                      </a:r>
                    </a:p>
                  </a:txBody>
                  <a:tcPr marT="45725" marB="4572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7222211" y="2789695"/>
            <a:ext cx="1534332" cy="805912"/>
          </a:xfrm>
          <a:prstGeom prst="ellipse">
            <a:avLst/>
          </a:prstGeom>
          <a:noFill/>
          <a:ln w="57150">
            <a:solidFill>
              <a:srgbClr val="C80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28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77315"/>
            <a:ext cx="7724105" cy="128458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MEDICAL ISSUES:</a:t>
            </a:r>
          </a:p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HYPOTHERMIA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39" y="1484617"/>
            <a:ext cx="9082806" cy="552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200" b="1" dirty="0"/>
              <a:t>Response and treatment must be immediate once symptoms </a:t>
            </a:r>
            <a:r>
              <a:rPr lang="en-US" sz="3200" b="1" dirty="0" smtClean="0"/>
              <a:t>occur:</a:t>
            </a:r>
            <a:endParaRPr lang="en-US" sz="3200" b="1" dirty="0"/>
          </a:p>
          <a:p>
            <a:pPr marL="548640" indent="-274320">
              <a:lnSpc>
                <a:spcPts val="34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The victim MUST be warmed </a:t>
            </a:r>
            <a:r>
              <a:rPr lang="en-US" sz="3200" b="1" dirty="0" smtClean="0"/>
              <a:t>up;</a:t>
            </a:r>
            <a:endParaRPr lang="en-US" sz="3200" b="1" dirty="0"/>
          </a:p>
          <a:p>
            <a:pPr marL="548640" indent="-274320">
              <a:lnSpc>
                <a:spcPts val="34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Change out of damp </a:t>
            </a:r>
            <a:r>
              <a:rPr lang="en-US" sz="3200" b="1" dirty="0" smtClean="0"/>
              <a:t>clothes;</a:t>
            </a:r>
            <a:endParaRPr lang="en-US" sz="3200" b="1" dirty="0"/>
          </a:p>
          <a:p>
            <a:pPr marL="548640" indent="-274320">
              <a:lnSpc>
                <a:spcPts val="34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Put on more layers (sleeping bag</a:t>
            </a:r>
            <a:r>
              <a:rPr lang="en-US" sz="3200" b="1" dirty="0" smtClean="0"/>
              <a:t>); and,</a:t>
            </a:r>
            <a:endParaRPr lang="en-US" sz="3200" b="1" dirty="0"/>
          </a:p>
          <a:p>
            <a:pPr marL="548640" indent="-274320">
              <a:lnSpc>
                <a:spcPts val="34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Prevent further cold </a:t>
            </a:r>
            <a:r>
              <a:rPr lang="en-US" sz="3200" b="1" dirty="0" smtClean="0"/>
              <a:t>exposure.</a:t>
            </a:r>
            <a:endParaRPr lang="en-US" sz="3200" b="1" dirty="0"/>
          </a:p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200" b="1" dirty="0"/>
              <a:t>Build a </a:t>
            </a:r>
            <a:r>
              <a:rPr lang="en-US" sz="3200" b="1" dirty="0" smtClean="0"/>
              <a:t>fire, but avoid re-warming with “Dry Heat.”</a:t>
            </a:r>
            <a:endParaRPr lang="en-US" sz="3200" b="1" dirty="0"/>
          </a:p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200" b="1" dirty="0"/>
              <a:t>Give warm </a:t>
            </a:r>
            <a:r>
              <a:rPr lang="en-US" sz="3200" b="1" dirty="0" smtClean="0"/>
              <a:t>fluids and high </a:t>
            </a:r>
            <a:r>
              <a:rPr lang="en-US" sz="3200" b="1" dirty="0"/>
              <a:t>energy </a:t>
            </a:r>
            <a:r>
              <a:rPr lang="en-US" sz="3200" b="1" dirty="0" smtClean="0"/>
              <a:t>foods.</a:t>
            </a:r>
            <a:endParaRPr lang="en-US" sz="3200" b="1" dirty="0"/>
          </a:p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200" b="1" dirty="0"/>
              <a:t>If the condition is too severe or </a:t>
            </a:r>
            <a:r>
              <a:rPr lang="en-US" sz="3200" b="1" dirty="0" smtClean="0"/>
              <a:t>continues (Stage 2 and Stage 3) EVACUATE the victim - professional medical care is prudent and may be necessary.</a:t>
            </a:r>
            <a:endParaRPr lang="en-US" sz="3200" b="1" dirty="0"/>
          </a:p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74395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77315"/>
            <a:ext cx="7724105" cy="128458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MEDICAL ISSUES:</a:t>
            </a:r>
          </a:p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FROSTNIP / FROSTBITE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309820" y="1494316"/>
            <a:ext cx="3605580" cy="52197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28600">
              <a:lnSpc>
                <a:spcPts val="3500"/>
              </a:lnSpc>
              <a:spcBef>
                <a:spcPts val="0"/>
              </a:spcBef>
            </a:pPr>
            <a:r>
              <a:rPr lang="en-US" altLang="en-US" sz="3400" b="1" dirty="0" smtClean="0">
                <a:solidFill>
                  <a:srgbClr val="3007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Frostnip</a:t>
            </a:r>
            <a:endParaRPr lang="en-US" altLang="en-US" sz="3400" dirty="0">
              <a:solidFill>
                <a:srgbClr val="3007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en-US" altLang="en-US" sz="2600" b="1" dirty="0" smtClean="0">
                <a:solidFill>
                  <a:srgbClr val="300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US" altLang="en-US" sz="2600" b="1" baseline="30000" dirty="0" smtClean="0">
                <a:solidFill>
                  <a:srgbClr val="300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2600" b="1" dirty="0" smtClean="0">
                <a:solidFill>
                  <a:srgbClr val="300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Degree)</a:t>
            </a:r>
          </a:p>
          <a:p>
            <a:pPr marL="274320" indent="0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en-US" sz="2600" b="1" dirty="0" smtClean="0">
                <a:solidFill>
                  <a:srgbClr val="C800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Temporary Damage</a:t>
            </a:r>
          </a:p>
          <a:p>
            <a:pPr marL="274320" indent="-228600">
              <a:lnSpc>
                <a:spcPts val="3500"/>
              </a:lnSpc>
              <a:spcBef>
                <a:spcPts val="400"/>
              </a:spcBef>
              <a:buSzPct val="85000"/>
            </a:pPr>
            <a:r>
              <a:rPr lang="en-US" altLang="en-US" sz="3400" b="1" dirty="0" smtClean="0">
                <a:solidFill>
                  <a:srgbClr val="3007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Superficial Frostbite</a:t>
            </a:r>
          </a:p>
          <a:p>
            <a:pPr marL="274320" indent="0">
              <a:lnSpc>
                <a:spcPts val="2800"/>
              </a:lnSpc>
              <a:spcBef>
                <a:spcPts val="0"/>
              </a:spcBef>
              <a:buSzPct val="85000"/>
              <a:buNone/>
            </a:pPr>
            <a:r>
              <a:rPr lang="en-US" altLang="en-US" sz="2600" b="1" dirty="0" smtClean="0">
                <a:solidFill>
                  <a:srgbClr val="300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en-US" altLang="en-US" sz="2600" b="1" baseline="30000" dirty="0" smtClean="0">
                <a:solidFill>
                  <a:srgbClr val="300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2600" b="1" dirty="0" smtClean="0">
                <a:solidFill>
                  <a:srgbClr val="300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Degree)</a:t>
            </a:r>
          </a:p>
          <a:p>
            <a:pPr marL="274320" indent="0">
              <a:lnSpc>
                <a:spcPts val="2800"/>
              </a:lnSpc>
              <a:spcBef>
                <a:spcPts val="0"/>
              </a:spcBef>
              <a:spcAft>
                <a:spcPts val="2400"/>
              </a:spcAft>
              <a:buSzPct val="85000"/>
              <a:buNone/>
            </a:pPr>
            <a:r>
              <a:rPr lang="en-US" altLang="en-US" sz="2600" b="1" dirty="0" smtClean="0">
                <a:solidFill>
                  <a:srgbClr val="C800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Damage Possible</a:t>
            </a:r>
            <a:endParaRPr lang="en-US" altLang="en-US" sz="2600" b="1" dirty="0">
              <a:solidFill>
                <a:srgbClr val="C800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28600">
              <a:lnSpc>
                <a:spcPts val="3500"/>
              </a:lnSpc>
              <a:spcBef>
                <a:spcPts val="400"/>
              </a:spcBef>
            </a:pPr>
            <a:r>
              <a:rPr lang="en-US" altLang="en-US" sz="3400" b="1" dirty="0" smtClean="0">
                <a:solidFill>
                  <a:srgbClr val="3007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Deep Frostbite</a:t>
            </a:r>
            <a:endParaRPr lang="en-US" altLang="en-US" sz="3400" dirty="0">
              <a:solidFill>
                <a:srgbClr val="3007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0">
              <a:lnSpc>
                <a:spcPts val="2800"/>
              </a:lnSpc>
              <a:spcBef>
                <a:spcPts val="0"/>
              </a:spcBef>
              <a:buSzPct val="85000"/>
              <a:buNone/>
            </a:pPr>
            <a:r>
              <a:rPr lang="en-US" altLang="en-US" sz="2600" b="1" dirty="0" smtClean="0">
                <a:solidFill>
                  <a:srgbClr val="300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en-US" altLang="en-US" sz="2600" b="1" baseline="30000" dirty="0" smtClean="0">
                <a:solidFill>
                  <a:srgbClr val="300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en-US" sz="2600" b="1" dirty="0" smtClean="0">
                <a:solidFill>
                  <a:srgbClr val="300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4</a:t>
            </a:r>
            <a:r>
              <a:rPr lang="en-US" altLang="en-US" sz="2600" b="1" baseline="30000" dirty="0" smtClean="0">
                <a:solidFill>
                  <a:srgbClr val="300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600" b="1" dirty="0" smtClean="0">
                <a:solidFill>
                  <a:srgbClr val="300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Degree)</a:t>
            </a:r>
          </a:p>
          <a:p>
            <a:pPr marL="274320" indent="0">
              <a:lnSpc>
                <a:spcPts val="2800"/>
              </a:lnSpc>
              <a:spcBef>
                <a:spcPts val="0"/>
              </a:spcBef>
              <a:buSzPct val="85000"/>
              <a:buNone/>
            </a:pPr>
            <a:r>
              <a:rPr lang="en-US" altLang="en-US" sz="2600" b="1" dirty="0" smtClean="0">
                <a:solidFill>
                  <a:srgbClr val="C800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Damage</a:t>
            </a:r>
            <a:endParaRPr lang="en-US" altLang="en-US" sz="2600" b="1" dirty="0">
              <a:solidFill>
                <a:srgbClr val="C800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9435" y="1494316"/>
            <a:ext cx="4461065" cy="5274784"/>
            <a:chOff x="847535" y="946150"/>
            <a:chExt cx="4157663" cy="49911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" t="1069" r="2126" b="3658"/>
            <a:stretch/>
          </p:blipFill>
          <p:spPr>
            <a:xfrm>
              <a:off x="847535" y="946150"/>
              <a:ext cx="4157663" cy="49911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72935" y="5656877"/>
              <a:ext cx="1624083" cy="267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94635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397915"/>
            <a:ext cx="7724105" cy="64338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FROSTNIP / FROSTBITE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19643" r="2419" b="9666"/>
          <a:stretch/>
        </p:blipFill>
        <p:spPr>
          <a:xfrm>
            <a:off x="0" y="1518832"/>
            <a:ext cx="9151195" cy="4685848"/>
          </a:xfrm>
          <a:prstGeom prst="rect">
            <a:avLst/>
          </a:prstGeom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11431" y="6218304"/>
            <a:ext cx="9106814" cy="473762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lvl="1" indent="0" algn="ctr">
              <a:spcBef>
                <a:spcPts val="0"/>
              </a:spcBef>
              <a:buNone/>
              <a:defRPr/>
            </a:pPr>
            <a:r>
              <a:rPr lang="en-US" sz="3200" b="1" dirty="0" smtClean="0">
                <a:ln w="0"/>
                <a:solidFill>
                  <a:srgbClr val="3556B7"/>
                </a:solidFill>
                <a:effectLst>
                  <a:outerShdw blurRad="38100" dist="25400" dir="3000000" algn="ctr" rotWithShape="0">
                    <a:srgbClr val="49005A"/>
                  </a:outerShdw>
                </a:effectLst>
                <a:latin typeface="Arial" pitchFamily="34" charset="0"/>
                <a:cs typeface="Arial" pitchFamily="34" charset="0"/>
              </a:rPr>
              <a:t>Water conducts heat 25 times faster than air</a:t>
            </a:r>
          </a:p>
        </p:txBody>
      </p:sp>
    </p:spTree>
    <p:extLst>
      <p:ext uri="{BB962C8B-B14F-4D97-AF65-F5344CB8AC3E}">
        <p14:creationId xmlns:p14="http://schemas.microsoft.com/office/powerpoint/2010/main" val="3627011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142525"/>
            <a:ext cx="7724105" cy="115416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FROSTNIP</a:t>
            </a:r>
          </a:p>
          <a:p>
            <a:pPr algn="ctr">
              <a:lnSpc>
                <a:spcPts val="4500"/>
              </a:lnSpc>
            </a:pPr>
            <a:r>
              <a:rPr lang="en-US" sz="40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1</a:t>
            </a:r>
            <a:r>
              <a:rPr lang="en-US" sz="4000" b="1" baseline="30000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st</a:t>
            </a:r>
            <a:r>
              <a:rPr lang="en-US" sz="40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 Degree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2094" y="1577625"/>
            <a:ext cx="8690606" cy="4730340"/>
            <a:chOff x="-3806" y="1631540"/>
            <a:chExt cx="7278665" cy="4114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06" y="1631540"/>
              <a:ext cx="4018783" cy="4114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7" t="1812" r="53448" b="19282"/>
            <a:stretch/>
          </p:blipFill>
          <p:spPr>
            <a:xfrm>
              <a:off x="3752225" y="1631540"/>
              <a:ext cx="3522634" cy="411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8909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142525"/>
            <a:ext cx="7724105" cy="115416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SUPERFICIAL FROSTBITE</a:t>
            </a:r>
          </a:p>
          <a:p>
            <a:pPr algn="ctr">
              <a:lnSpc>
                <a:spcPts val="4500"/>
              </a:lnSpc>
            </a:pPr>
            <a:r>
              <a:rPr lang="en-US" sz="40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2nd Degree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5695" y="1514125"/>
            <a:ext cx="7444705" cy="4912075"/>
            <a:chOff x="11" y="1639954"/>
            <a:chExt cx="7275577" cy="47548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16" r="27573"/>
            <a:stretch/>
          </p:blipFill>
          <p:spPr>
            <a:xfrm>
              <a:off x="3126659" y="1639954"/>
              <a:ext cx="4148929" cy="47548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4" t="2072" r="54702" b="10040"/>
            <a:stretch/>
          </p:blipFill>
          <p:spPr>
            <a:xfrm>
              <a:off x="11" y="1639954"/>
              <a:ext cx="3323305" cy="4754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417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142525"/>
            <a:ext cx="7724105" cy="115416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DEEP FROSTBITE</a:t>
            </a:r>
          </a:p>
          <a:p>
            <a:pPr algn="ctr">
              <a:lnSpc>
                <a:spcPts val="4500"/>
              </a:lnSpc>
            </a:pPr>
            <a:r>
              <a:rPr lang="en-US" sz="40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3rd Degree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50422" y="1530920"/>
            <a:ext cx="7518877" cy="5111136"/>
            <a:chOff x="-25877" y="1651822"/>
            <a:chExt cx="7290908" cy="44881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7" t="27527" r="6476"/>
            <a:stretch/>
          </p:blipFill>
          <p:spPr>
            <a:xfrm>
              <a:off x="-25877" y="1651822"/>
              <a:ext cx="3709425" cy="44805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91" t="2072" r="3044" b="10040"/>
            <a:stretch/>
          </p:blipFill>
          <p:spPr>
            <a:xfrm>
              <a:off x="3665575" y="1659378"/>
              <a:ext cx="3599456" cy="4480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2605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142525"/>
            <a:ext cx="7724105" cy="115416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DEEP FROSTBITE</a:t>
            </a:r>
          </a:p>
          <a:p>
            <a:pPr algn="ctr">
              <a:lnSpc>
                <a:spcPts val="4500"/>
              </a:lnSpc>
            </a:pPr>
            <a:r>
              <a:rPr lang="en-US" sz="40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4th Degree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13219" y="1618740"/>
            <a:ext cx="7933881" cy="4959860"/>
            <a:chOff x="3619" y="1631440"/>
            <a:chExt cx="7261411" cy="42091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1" t="11681" r="19420" b="10117"/>
            <a:stretch/>
          </p:blipFill>
          <p:spPr>
            <a:xfrm>
              <a:off x="3619" y="1631440"/>
              <a:ext cx="4242816" cy="42091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648068" y="2220718"/>
              <a:ext cx="4206240" cy="30276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0336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77315"/>
            <a:ext cx="7724105" cy="128458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HOW THE BODY REGULATES TEMPERATURE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510" y="959558"/>
            <a:ext cx="2099724" cy="5752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91" y="1457741"/>
            <a:ext cx="7571705" cy="5734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34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Works to maintain </a:t>
            </a:r>
            <a:r>
              <a:rPr lang="en-US" sz="3200" b="1" dirty="0" smtClean="0">
                <a:solidFill>
                  <a:srgbClr val="C80028"/>
                </a:solidFill>
              </a:rPr>
              <a:t>CORE</a:t>
            </a:r>
            <a:r>
              <a:rPr lang="en-US" sz="3200" b="1" dirty="0" smtClean="0"/>
              <a:t> temperature of 98.6°F to protect vital organs.</a:t>
            </a:r>
          </a:p>
          <a:p>
            <a:pPr marL="274320" indent="-274320">
              <a:lnSpc>
                <a:spcPts val="34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Brain is a vital organ but not as critical.</a:t>
            </a:r>
          </a:p>
          <a:p>
            <a:pPr marL="274320" indent="-274320">
              <a:lnSpc>
                <a:spcPts val="34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Loosens blood vessels to move heat to the extremities (our “Radiators”).</a:t>
            </a:r>
          </a:p>
          <a:p>
            <a:pPr marL="274320" indent="-274320">
              <a:lnSpc>
                <a:spcPts val="34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Constricts blood vessels (blood flow)               to warm the </a:t>
            </a:r>
            <a:r>
              <a:rPr lang="en-US" sz="3200" b="1" dirty="0" smtClean="0">
                <a:solidFill>
                  <a:srgbClr val="5D008F"/>
                </a:solidFill>
              </a:rPr>
              <a:t>CORE</a:t>
            </a:r>
            <a:r>
              <a:rPr lang="en-US" sz="3200" b="1" dirty="0" smtClean="0"/>
              <a:t> as temperature drops.</a:t>
            </a:r>
          </a:p>
          <a:p>
            <a:pPr marL="274320" indent="-274320">
              <a:lnSpc>
                <a:spcPts val="3400"/>
              </a:lnSpc>
              <a:buFont typeface="Wingdings" panose="05000000000000000000" pitchFamily="2" charset="2"/>
              <a:buChar char="§"/>
            </a:pPr>
            <a:r>
              <a:rPr lang="en-US" sz="3200" b="1" dirty="0" smtClean="0"/>
              <a:t>Help your body regulate temperature...</a:t>
            </a:r>
            <a:endParaRPr lang="en-US" sz="3200" b="1" dirty="0"/>
          </a:p>
          <a:p>
            <a:pPr marL="457200" indent="-18288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/>
              <a:t>Keep your core warm (dress correctly),</a:t>
            </a:r>
          </a:p>
          <a:p>
            <a:pPr marL="457200" indent="-18288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/>
              <a:t>Avoid tight, constrictive clothing, and</a:t>
            </a:r>
          </a:p>
          <a:p>
            <a:pPr marL="457200" indent="-18288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/>
              <a:t>Keep your activity </a:t>
            </a:r>
            <a:r>
              <a:rPr lang="en-US" sz="3200" b="1" dirty="0"/>
              <a:t>rate </a:t>
            </a:r>
            <a:r>
              <a:rPr lang="en-US" sz="3200" b="1" dirty="0" smtClean="0"/>
              <a:t>up.</a:t>
            </a:r>
            <a:endParaRPr lang="en-US" sz="3200" b="1" dirty="0"/>
          </a:p>
          <a:p>
            <a:pPr marL="274320" indent="-274320">
              <a:lnSpc>
                <a:spcPts val="3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17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39" y="1573517"/>
            <a:ext cx="9082806" cy="483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Prevention includes:</a:t>
            </a:r>
            <a:endParaRPr lang="en-US" sz="3200" b="1" dirty="0"/>
          </a:p>
          <a:p>
            <a:pPr marL="548640" indent="-27432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Being aware, especially of your extremities.</a:t>
            </a:r>
          </a:p>
          <a:p>
            <a:pPr marL="548640" indent="-27432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Guard against wind and wear proper clothes. </a:t>
            </a:r>
            <a:r>
              <a:rPr lang="en-US" sz="3200" b="1" dirty="0">
                <a:solidFill>
                  <a:srgbClr val="C80028"/>
                </a:solidFill>
              </a:rPr>
              <a:t>W</a:t>
            </a:r>
            <a:r>
              <a:rPr lang="en-US" sz="3200" b="1" dirty="0"/>
              <a:t>icking, </a:t>
            </a:r>
            <a:r>
              <a:rPr lang="en-US" sz="3200" b="1" dirty="0">
                <a:solidFill>
                  <a:srgbClr val="C80028"/>
                </a:solidFill>
              </a:rPr>
              <a:t>W</a:t>
            </a:r>
            <a:r>
              <a:rPr lang="en-US" sz="3200" b="1" dirty="0"/>
              <a:t>armth and </a:t>
            </a:r>
            <a:r>
              <a:rPr lang="en-US" sz="3200" b="1" dirty="0">
                <a:solidFill>
                  <a:srgbClr val="C80028"/>
                </a:solidFill>
              </a:rPr>
              <a:t>W</a:t>
            </a:r>
            <a:r>
              <a:rPr lang="en-US" sz="3200" b="1" dirty="0"/>
              <a:t>ind/</a:t>
            </a:r>
            <a:r>
              <a:rPr lang="en-US" sz="3200" b="1" dirty="0">
                <a:solidFill>
                  <a:srgbClr val="C80028"/>
                </a:solidFill>
              </a:rPr>
              <a:t>W</a:t>
            </a:r>
            <a:r>
              <a:rPr lang="en-US" sz="3200" b="1" dirty="0"/>
              <a:t>ater-proof layers keep you dry and conserve body </a:t>
            </a:r>
            <a:r>
              <a:rPr lang="en-US" sz="3200" b="1" dirty="0" smtClean="0"/>
              <a:t>heat.</a:t>
            </a:r>
          </a:p>
          <a:p>
            <a:pPr marL="548640" indent="-27432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Don’t </a:t>
            </a:r>
            <a:r>
              <a:rPr lang="en-US" sz="3200" b="1" dirty="0"/>
              <a:t>wear tight clothes - they increase conductive heat loss and reduce </a:t>
            </a:r>
            <a:r>
              <a:rPr lang="en-US" sz="3200" b="1" dirty="0" smtClean="0"/>
              <a:t>circulation.</a:t>
            </a:r>
            <a:endParaRPr lang="en-US" sz="3200" b="1" dirty="0"/>
          </a:p>
          <a:p>
            <a:pPr marL="548640" indent="-27432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Drink</a:t>
            </a:r>
            <a:r>
              <a:rPr lang="en-US" sz="3200" b="1" dirty="0"/>
              <a:t>! Drink! Drink!  A hydrated body metabolizes food into </a:t>
            </a:r>
            <a:r>
              <a:rPr lang="en-US" sz="3200" b="1" dirty="0" smtClean="0"/>
              <a:t>energy.</a:t>
            </a:r>
          </a:p>
          <a:p>
            <a:pPr marL="548640" indent="-27432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Buddy System... watch each other </a:t>
            </a:r>
            <a:r>
              <a:rPr lang="en-US" sz="3200" b="1" dirty="0" smtClean="0"/>
              <a:t>!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94140" y="77315"/>
            <a:ext cx="7724105" cy="128458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MEDICAL ISSUES:</a:t>
            </a:r>
          </a:p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FROSTNIP / FROSTBITE</a:t>
            </a:r>
          </a:p>
        </p:txBody>
      </p:sp>
    </p:spTree>
    <p:extLst>
      <p:ext uri="{BB962C8B-B14F-4D97-AF65-F5344CB8AC3E}">
        <p14:creationId xmlns:p14="http://schemas.microsoft.com/office/powerpoint/2010/main" val="7694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39" y="1624317"/>
            <a:ext cx="90828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34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b="1" dirty="0" smtClean="0"/>
              <a:t>Treatment includes:</a:t>
            </a:r>
            <a:endParaRPr lang="en-US" sz="3200" b="1" dirty="0"/>
          </a:p>
          <a:p>
            <a:pPr marL="548640" indent="-27432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Body cells are frozen - they’re fragile like a plastic bag full of sharp </a:t>
            </a:r>
            <a:r>
              <a:rPr lang="en-US" sz="3200" b="1" dirty="0" smtClean="0"/>
              <a:t>icicles.</a:t>
            </a:r>
            <a:endParaRPr lang="en-US" sz="3200" b="1" dirty="0"/>
          </a:p>
          <a:p>
            <a:pPr marL="548640" indent="-27432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Rubbing to warm causes these </a:t>
            </a:r>
            <a:r>
              <a:rPr lang="en-US" sz="3200" b="1" dirty="0" smtClean="0"/>
              <a:t>sharp </a:t>
            </a:r>
            <a:r>
              <a:rPr lang="en-US" sz="3200" b="1" dirty="0"/>
              <a:t>icicles to damage the surrounding cells...  </a:t>
            </a:r>
            <a:r>
              <a:rPr lang="en-US" sz="3200" b="1" u="sng" dirty="0">
                <a:solidFill>
                  <a:srgbClr val="C80028"/>
                </a:solidFill>
              </a:rPr>
              <a:t>Do</a:t>
            </a:r>
            <a:r>
              <a:rPr lang="en-US" sz="3200" b="1" dirty="0">
                <a:solidFill>
                  <a:srgbClr val="C80028"/>
                </a:solidFill>
              </a:rPr>
              <a:t> </a:t>
            </a:r>
            <a:r>
              <a:rPr lang="en-US" sz="3200" b="1" u="sng" dirty="0">
                <a:solidFill>
                  <a:srgbClr val="C80028"/>
                </a:solidFill>
              </a:rPr>
              <a:t>Not</a:t>
            </a:r>
            <a:r>
              <a:rPr lang="en-US" sz="3200" b="1" dirty="0">
                <a:solidFill>
                  <a:srgbClr val="C80028"/>
                </a:solidFill>
              </a:rPr>
              <a:t> </a:t>
            </a:r>
            <a:r>
              <a:rPr lang="en-US" sz="3200" b="1" u="sng" dirty="0">
                <a:solidFill>
                  <a:srgbClr val="C80028"/>
                </a:solidFill>
              </a:rPr>
              <a:t>Rub</a:t>
            </a:r>
          </a:p>
          <a:p>
            <a:pPr marL="548640" indent="-27432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It is </a:t>
            </a:r>
            <a:r>
              <a:rPr lang="en-US" sz="3200" b="1" dirty="0" smtClean="0"/>
              <a:t>NOT </a:t>
            </a:r>
            <a:r>
              <a:rPr lang="en-US" sz="3200" b="1" dirty="0"/>
              <a:t>recommended to re-warm the injury in the field, keep it </a:t>
            </a:r>
            <a:r>
              <a:rPr lang="en-US" sz="3200" b="1" dirty="0" smtClean="0"/>
              <a:t>bundled.</a:t>
            </a:r>
            <a:endParaRPr lang="en-US" sz="3200" b="1" dirty="0"/>
          </a:p>
          <a:p>
            <a:pPr marL="548640" indent="-27432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Don’t let the injury refreeze!</a:t>
            </a:r>
          </a:p>
          <a:p>
            <a:pPr marL="548640" indent="-274320">
              <a:lnSpc>
                <a:spcPts val="3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EVACUATE FROM THE </a:t>
            </a:r>
            <a:r>
              <a:rPr lang="en-US" sz="3200" b="1" dirty="0" smtClean="0"/>
              <a:t>FIELD 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94140" y="77315"/>
            <a:ext cx="7724105" cy="128458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MEDICAL ISSUES:</a:t>
            </a:r>
          </a:p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FROSTNIP / FROSTBITE</a:t>
            </a:r>
          </a:p>
        </p:txBody>
      </p:sp>
    </p:spTree>
    <p:extLst>
      <p:ext uri="{BB962C8B-B14F-4D97-AF65-F5344CB8AC3E}">
        <p14:creationId xmlns:p14="http://schemas.microsoft.com/office/powerpoint/2010/main" val="303340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421960"/>
            <a:ext cx="7724105" cy="59529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BE PREPARED and BE AWARE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8" r="11336"/>
          <a:stretch/>
        </p:blipFill>
        <p:spPr>
          <a:xfrm>
            <a:off x="496374" y="1519186"/>
            <a:ext cx="4126589" cy="353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r="18782"/>
          <a:stretch/>
        </p:blipFill>
        <p:spPr>
          <a:xfrm>
            <a:off x="4573851" y="1519186"/>
            <a:ext cx="3825462" cy="353326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619" y="5598651"/>
            <a:ext cx="91146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People have died of Hypothermia with extra warm clothes in their packs they forgot about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2869" y="1534685"/>
            <a:ext cx="7902939" cy="3548759"/>
            <a:chOff x="542869" y="1534685"/>
            <a:chExt cx="7902939" cy="35487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8" r="11336"/>
            <a:stretch/>
          </p:blipFill>
          <p:spPr>
            <a:xfrm>
              <a:off x="542869" y="1534685"/>
              <a:ext cx="4126589" cy="353326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82" r="18782"/>
            <a:stretch/>
          </p:blipFill>
          <p:spPr>
            <a:xfrm>
              <a:off x="4620346" y="1550183"/>
              <a:ext cx="3825462" cy="3533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136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39" y="1573517"/>
            <a:ext cx="9082806" cy="519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200" b="1" dirty="0"/>
              <a:t>Both </a:t>
            </a:r>
            <a:r>
              <a:rPr lang="en-US" sz="3200" b="1" dirty="0" smtClean="0"/>
              <a:t>caused </a:t>
            </a:r>
            <a:r>
              <a:rPr lang="en-US" sz="3200" b="1" dirty="0"/>
              <a:t>by </a:t>
            </a:r>
            <a:r>
              <a:rPr lang="en-US" sz="3200" b="1" dirty="0" smtClean="0"/>
              <a:t>exposure </a:t>
            </a:r>
            <a:r>
              <a:rPr lang="en-US" sz="3200" b="1" dirty="0"/>
              <a:t>to ultraviolet radiation:</a:t>
            </a:r>
          </a:p>
          <a:p>
            <a:pPr marL="548640" indent="-274320">
              <a:lnSpc>
                <a:spcPts val="34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Sunny </a:t>
            </a:r>
            <a:r>
              <a:rPr lang="en-US" sz="3200" b="1" u="sng" dirty="0"/>
              <a:t>or</a:t>
            </a:r>
            <a:r>
              <a:rPr lang="en-US" sz="3200" b="1" dirty="0"/>
              <a:t> </a:t>
            </a:r>
            <a:r>
              <a:rPr lang="en-US" sz="3200" b="1" dirty="0" smtClean="0"/>
              <a:t>cloudy days (snow </a:t>
            </a:r>
            <a:r>
              <a:rPr lang="en-US" sz="3200" b="1" dirty="0"/>
              <a:t>and ice </a:t>
            </a:r>
            <a:r>
              <a:rPr lang="en-US" sz="3200" b="1" dirty="0" smtClean="0"/>
              <a:t>reflect </a:t>
            </a:r>
            <a:r>
              <a:rPr lang="en-US" sz="3200" b="1" dirty="0"/>
              <a:t>up to 75% of the sun’s </a:t>
            </a:r>
            <a:r>
              <a:rPr lang="en-US" sz="3200" b="1" dirty="0" smtClean="0"/>
              <a:t>rays)</a:t>
            </a:r>
            <a:endParaRPr lang="en-US" sz="3200" b="1" dirty="0"/>
          </a:p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200" b="1" u="sng" dirty="0" smtClean="0"/>
              <a:t>SUNBURN</a:t>
            </a:r>
            <a:r>
              <a:rPr lang="en-US" sz="3200" b="1" dirty="0" smtClean="0"/>
              <a:t> affects earlobes</a:t>
            </a:r>
            <a:r>
              <a:rPr lang="en-US" sz="3200" b="1" dirty="0"/>
              <a:t>, </a:t>
            </a:r>
            <a:r>
              <a:rPr lang="en-US" sz="3200" b="1" dirty="0" smtClean="0"/>
              <a:t>underside </a:t>
            </a:r>
            <a:r>
              <a:rPr lang="en-US" sz="3200" b="1" dirty="0"/>
              <a:t>of </a:t>
            </a:r>
            <a:r>
              <a:rPr lang="en-US" sz="3200" b="1" dirty="0" smtClean="0"/>
              <a:t>chin </a:t>
            </a:r>
            <a:r>
              <a:rPr lang="en-US" sz="3200" b="1" dirty="0"/>
              <a:t>and nose, and the </a:t>
            </a:r>
            <a:r>
              <a:rPr lang="en-US" sz="3200" b="1" dirty="0" smtClean="0"/>
              <a:t>lips.</a:t>
            </a:r>
            <a:endParaRPr lang="en-US" sz="3200" b="1" dirty="0"/>
          </a:p>
          <a:p>
            <a:pPr marL="548640" indent="-274320">
              <a:lnSpc>
                <a:spcPts val="34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/>
              <a:t>Use sunscreen &amp; lip balm with SPF (30+).</a:t>
            </a:r>
          </a:p>
          <a:p>
            <a:pPr marL="274320" indent="-274320">
              <a:lnSpc>
                <a:spcPts val="34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3200" b="1" u="sng" dirty="0" smtClean="0"/>
              <a:t>SNOW BLINDNESS</a:t>
            </a:r>
            <a:r>
              <a:rPr lang="en-US" sz="3200" b="1" dirty="0" smtClean="0"/>
              <a:t> </a:t>
            </a:r>
            <a:r>
              <a:rPr lang="en-US" sz="3200" b="1" dirty="0"/>
              <a:t>is sunburn of the retina </a:t>
            </a:r>
            <a:r>
              <a:rPr lang="en-US" sz="3200" b="1" dirty="0" smtClean="0"/>
              <a:t>and symptoms are dryness and irritation up to 6-8 </a:t>
            </a:r>
            <a:r>
              <a:rPr lang="en-US" sz="3200" b="1" dirty="0"/>
              <a:t>hours after </a:t>
            </a:r>
            <a:r>
              <a:rPr lang="en-US" sz="3200" b="1" dirty="0" smtClean="0"/>
              <a:t>exposure.</a:t>
            </a:r>
            <a:endParaRPr lang="en-US" sz="3200" b="1" dirty="0"/>
          </a:p>
          <a:p>
            <a:pPr marL="548640" indent="-27432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/>
              <a:t>Prevent by wearing dark, </a:t>
            </a:r>
            <a:r>
              <a:rPr lang="en-US" sz="3200" b="1" u="sng" dirty="0" smtClean="0"/>
              <a:t>UV PROTECTANT </a:t>
            </a:r>
            <a:r>
              <a:rPr lang="en-US" sz="3200" b="1" dirty="0" smtClean="0"/>
              <a:t>sunglasses </a:t>
            </a:r>
            <a:r>
              <a:rPr lang="en-US" sz="3200" b="1" dirty="0"/>
              <a:t>and a hat with a brim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4140" y="78405"/>
            <a:ext cx="7724105" cy="128240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MEDICAL ISSUES:</a:t>
            </a:r>
          </a:p>
          <a:p>
            <a:pPr algn="ctr">
              <a:lnSpc>
                <a:spcPts val="5000"/>
              </a:lnSpc>
            </a:pPr>
            <a:r>
              <a:rPr lang="en-US" sz="45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SUNBURN &amp; SNOW BLINDNESS</a:t>
            </a:r>
          </a:p>
        </p:txBody>
      </p:sp>
    </p:spTree>
    <p:extLst>
      <p:ext uri="{BB962C8B-B14F-4D97-AF65-F5344CB8AC3E}">
        <p14:creationId xmlns:p14="http://schemas.microsoft.com/office/powerpoint/2010/main" val="1624420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39" y="1573517"/>
            <a:ext cx="9082806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34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200" b="1" dirty="0"/>
              <a:t>May occur from boiling water, stove fuel, campfire or camp </a:t>
            </a:r>
            <a:r>
              <a:rPr lang="en-US" sz="3200" b="1" dirty="0" smtClean="0"/>
              <a:t>stove.</a:t>
            </a:r>
            <a:endParaRPr lang="en-US" sz="3200" b="1" dirty="0"/>
          </a:p>
          <a:p>
            <a:pPr marL="274320" indent="-274320">
              <a:lnSpc>
                <a:spcPts val="34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200" b="1" dirty="0"/>
              <a:t>Use caution when filling water bottles with boiling </a:t>
            </a:r>
            <a:r>
              <a:rPr lang="en-US" sz="3200" b="1" dirty="0" smtClean="0"/>
              <a:t>water.</a:t>
            </a:r>
            <a:endParaRPr lang="en-US" sz="3200" b="1" dirty="0"/>
          </a:p>
          <a:p>
            <a:pPr marL="274320" indent="-274320">
              <a:lnSpc>
                <a:spcPts val="34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200" b="1" dirty="0"/>
              <a:t>Always wear rubber gloves when handling stove </a:t>
            </a:r>
            <a:r>
              <a:rPr lang="en-US" sz="3200" b="1" dirty="0" smtClean="0"/>
              <a:t>fuel.</a:t>
            </a:r>
            <a:endParaRPr lang="en-US" sz="3200" b="1" dirty="0"/>
          </a:p>
          <a:p>
            <a:pPr marL="274320" indent="-274320">
              <a:lnSpc>
                <a:spcPts val="34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200" b="1" dirty="0"/>
              <a:t>Treatment is the same as in the summer</a:t>
            </a:r>
            <a:r>
              <a:rPr lang="en-US" sz="3200" b="1" dirty="0" smtClean="0"/>
              <a:t>... Cool</a:t>
            </a:r>
            <a:r>
              <a:rPr lang="en-US" sz="3200" b="1" dirty="0"/>
              <a:t>. Clean. Cover.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4140" y="78405"/>
            <a:ext cx="7724105" cy="128240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MEDICAL ISSUES:</a:t>
            </a:r>
          </a:p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BURNS</a:t>
            </a:r>
          </a:p>
        </p:txBody>
      </p:sp>
    </p:spTree>
    <p:extLst>
      <p:ext uri="{BB962C8B-B14F-4D97-AF65-F5344CB8AC3E}">
        <p14:creationId xmlns:p14="http://schemas.microsoft.com/office/powerpoint/2010/main" val="3548127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540361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  <a:spcAft>
                <a:spcPts val="1200"/>
              </a:spcAft>
            </a:pPr>
            <a:r>
              <a:rPr lang="en-US" sz="3600" b="1" dirty="0" smtClean="0">
                <a:solidFill>
                  <a:srgbClr val="002A64"/>
                </a:solidFill>
              </a:rPr>
              <a:t>For more information, check out BSA’s </a:t>
            </a:r>
            <a:r>
              <a:rPr lang="en-US" sz="3600" b="1" i="1" dirty="0" smtClean="0">
                <a:solidFill>
                  <a:srgbClr val="002A64"/>
                </a:solidFill>
              </a:rPr>
              <a:t>Okpik Cold Weather Camping</a:t>
            </a:r>
            <a:r>
              <a:rPr lang="en-US" sz="3600" b="1" dirty="0" smtClean="0">
                <a:solidFill>
                  <a:srgbClr val="002A64"/>
                </a:solidFill>
              </a:rPr>
              <a:t> at the Scout Shop</a:t>
            </a:r>
          </a:p>
          <a:p>
            <a:pPr algn="ctr">
              <a:lnSpc>
                <a:spcPts val="3600"/>
              </a:lnSpc>
            </a:pPr>
            <a:r>
              <a:rPr lang="en-US" sz="3600" b="1" dirty="0" smtClean="0">
                <a:solidFill>
                  <a:srgbClr val="002A64"/>
                </a:solidFill>
              </a:rPr>
              <a:t>For a winter camping packing list</a:t>
            </a:r>
          </a:p>
          <a:p>
            <a:pPr algn="ctr">
              <a:lnSpc>
                <a:spcPts val="3600"/>
              </a:lnSpc>
            </a:pPr>
            <a:r>
              <a:rPr lang="en-US" sz="3600" b="1" dirty="0" smtClean="0">
                <a:solidFill>
                  <a:srgbClr val="002A64"/>
                </a:solidFill>
              </a:rPr>
              <a:t>Goggle “boys life article 6981”</a:t>
            </a:r>
            <a:endParaRPr lang="en-US" sz="3600" b="1" dirty="0">
              <a:solidFill>
                <a:srgbClr val="002A6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23" y="216567"/>
            <a:ext cx="2903525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86" y="1815886"/>
            <a:ext cx="5042114" cy="504211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98022" y="316262"/>
            <a:ext cx="5548392" cy="3253675"/>
            <a:chOff x="170482" y="1055429"/>
            <a:chExt cx="5997844" cy="3527686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170482" y="1055429"/>
              <a:ext cx="5997844" cy="3527686"/>
            </a:xfrm>
            <a:prstGeom prst="wedgeRoundRectCallout">
              <a:avLst>
                <a:gd name="adj1" fmla="val 68369"/>
                <a:gd name="adj2" fmla="val 91471"/>
                <a:gd name="adj3" fmla="val 16667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5950" y="1463347"/>
              <a:ext cx="5346915" cy="2712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7000"/>
                </a:lnSpc>
              </a:pPr>
              <a:r>
                <a:rPr lang="en-US" sz="7200" b="1" dirty="0" smtClean="0">
                  <a:effectLst>
                    <a:outerShdw blurRad="50800" dist="38100" dir="3000000" algn="ctr" rotWithShape="0">
                      <a:srgbClr val="0484CA"/>
                    </a:outerShdw>
                  </a:effectLst>
                </a:rPr>
                <a:t>WHAT ARE YOUR QUESTIONS?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11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66088" y="92343"/>
            <a:ext cx="4943960" cy="332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500" b="1" dirty="0" smtClean="0">
                <a:solidFill>
                  <a:srgbClr val="0070C0"/>
                </a:solidFill>
              </a:rPr>
              <a:t>If you have any questions that come up, and/or if you’d like me to email you the </a:t>
            </a: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PDF of the Cold </a:t>
            </a: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Weather </a:t>
            </a:r>
            <a:r>
              <a:rPr lang="en-US" sz="3500" b="1" dirty="0" smtClean="0">
                <a:solidFill>
                  <a:schemeClr val="accent5">
                    <a:lumMod val="75000"/>
                  </a:schemeClr>
                </a:solidFill>
              </a:rPr>
              <a:t>Injuries Notes </a:t>
            </a:r>
            <a:r>
              <a:rPr lang="en-US" sz="3500" b="1" dirty="0" smtClean="0">
                <a:solidFill>
                  <a:srgbClr val="0070C0"/>
                </a:solidFill>
              </a:rPr>
              <a:t>I consolidated </a:t>
            </a:r>
            <a:r>
              <a:rPr lang="en-US" sz="3500" b="1" smtClean="0">
                <a:solidFill>
                  <a:srgbClr val="0070C0"/>
                </a:solidFill>
              </a:rPr>
              <a:t>for </a:t>
            </a:r>
            <a:r>
              <a:rPr lang="en-US" sz="3500" b="1" smtClean="0">
                <a:solidFill>
                  <a:srgbClr val="0070C0"/>
                </a:solidFill>
              </a:rPr>
              <a:t>OKPIK, </a:t>
            </a:r>
            <a:r>
              <a:rPr lang="en-US" sz="3500" b="1" dirty="0" smtClean="0">
                <a:solidFill>
                  <a:srgbClr val="0070C0"/>
                </a:solidFill>
              </a:rPr>
              <a:t>email </a:t>
            </a:r>
            <a:r>
              <a:rPr lang="en-US" sz="3500" b="1" dirty="0" smtClean="0">
                <a:solidFill>
                  <a:srgbClr val="0070C0"/>
                </a:solidFill>
              </a:rPr>
              <a:t>me at...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2" y="89113"/>
            <a:ext cx="3084715" cy="3337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34440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/>
              <a:t>cjkeesey@gmail.com</a:t>
            </a:r>
          </a:p>
          <a:p>
            <a:pPr algn="ctr"/>
            <a:r>
              <a:rPr lang="en-US" sz="4200" b="1" dirty="0" smtClean="0"/>
              <a:t>christopher.keesey@shawneelodge.org</a:t>
            </a:r>
            <a:endParaRPr lang="en-US" sz="4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3400" y="4844895"/>
            <a:ext cx="8741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600"/>
              </a:lnSpc>
            </a:pPr>
            <a:r>
              <a:rPr lang="en-US" sz="3300" b="1" i="1" dirty="0" smtClean="0">
                <a:solidFill>
                  <a:srgbClr val="C80028"/>
                </a:solidFill>
              </a:rPr>
              <a:t>As a favor in return, PLEASE include the name of, and contact info for, your OA Troop Rep; and, let me know if your troop is going out of council for summer camp in 2017.  Thank you.</a:t>
            </a:r>
          </a:p>
        </p:txBody>
      </p:sp>
    </p:spTree>
    <p:extLst>
      <p:ext uri="{BB962C8B-B14F-4D97-AF65-F5344CB8AC3E}">
        <p14:creationId xmlns:p14="http://schemas.microsoft.com/office/powerpoint/2010/main" val="2835595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89436"/>
            <a:ext cx="4914900" cy="491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067300"/>
            <a:ext cx="9144000" cy="137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F80808"/>
                </a:solidFill>
                <a:effectLst>
                  <a:outerShdw blurRad="50800" dist="38100" dir="3000000" algn="ctr" rotWithShape="0">
                    <a:srgbClr val="0484CA"/>
                  </a:outerShdw>
                </a:effectLst>
              </a:rPr>
              <a:t>SEE YA’ FRIDAY-SUNDAY, </a:t>
            </a:r>
          </a:p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F80808"/>
                </a:solidFill>
                <a:effectLst>
                  <a:outerShdw blurRad="50800" dist="38100" dir="3000000" algn="ctr" rotWithShape="0">
                    <a:srgbClr val="0484CA"/>
                  </a:outerShdw>
                </a:effectLst>
              </a:rPr>
              <a:t>JANUARY 20-22 AT BEAUMONT!</a:t>
            </a:r>
            <a:endParaRPr lang="en-US" sz="4800" b="1" dirty="0">
              <a:solidFill>
                <a:srgbClr val="F80808"/>
              </a:solidFill>
              <a:effectLst>
                <a:outerShdw blurRad="50800" dist="38100" dir="3000000" algn="ctr" rotWithShape="0">
                  <a:srgbClr val="0484CA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927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397915"/>
            <a:ext cx="7724105" cy="64338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RISK MANAGEMENT CYCLE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83361" y="2827020"/>
            <a:ext cx="2407919" cy="2407920"/>
            <a:chOff x="2438401" y="3017520"/>
            <a:chExt cx="2407919" cy="2407920"/>
          </a:xfrm>
        </p:grpSpPr>
        <p:sp>
          <p:nvSpPr>
            <p:cNvPr id="5" name="Rectangle 4"/>
            <p:cNvSpPr/>
            <p:nvPr/>
          </p:nvSpPr>
          <p:spPr>
            <a:xfrm>
              <a:off x="2438401" y="3017520"/>
              <a:ext cx="2407919" cy="2407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 Placeholder 2"/>
            <p:cNvSpPr txBox="1">
              <a:spLocks/>
            </p:cNvSpPr>
            <p:nvPr/>
          </p:nvSpPr>
          <p:spPr>
            <a:xfrm>
              <a:off x="2606041" y="3732319"/>
              <a:ext cx="1983453" cy="931121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en-US" altLang="en-US" sz="5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RISK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7959" y="1607821"/>
            <a:ext cx="2484119" cy="2423159"/>
            <a:chOff x="1158239" y="1783081"/>
            <a:chExt cx="2484119" cy="2423159"/>
          </a:xfrm>
        </p:grpSpPr>
        <p:sp>
          <p:nvSpPr>
            <p:cNvPr id="8" name="Down Arrow Callout 7"/>
            <p:cNvSpPr/>
            <p:nvPr/>
          </p:nvSpPr>
          <p:spPr>
            <a:xfrm rot="16200000">
              <a:off x="1219199" y="1783081"/>
              <a:ext cx="2423159" cy="2423159"/>
            </a:xfrm>
            <a:prstGeom prst="downArrowCallout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 Placeholder 2"/>
            <p:cNvSpPr txBox="1">
              <a:spLocks/>
            </p:cNvSpPr>
            <p:nvPr/>
          </p:nvSpPr>
          <p:spPr>
            <a:xfrm>
              <a:off x="1158239" y="2667564"/>
              <a:ext cx="1676399" cy="607836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en-US" alt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Identify</a:t>
              </a:r>
            </a:p>
          </p:txBody>
        </p:sp>
      </p:grpSp>
      <p:sp>
        <p:nvSpPr>
          <p:cNvPr id="10" name="Text Placeholder 2"/>
          <p:cNvSpPr txBox="1">
            <a:spLocks/>
          </p:cNvSpPr>
          <p:nvPr/>
        </p:nvSpPr>
        <p:spPr>
          <a:xfrm>
            <a:off x="5292525" y="1670247"/>
            <a:ext cx="3657600" cy="521315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ts val="34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12700" dir="4800000" algn="ctr" rotWithShape="0">
                    <a:srgbClr val="CA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are the risks?</a:t>
            </a:r>
          </a:p>
          <a:p>
            <a:pPr marL="45720" indent="0">
              <a:lnSpc>
                <a:spcPts val="34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12700" dir="4800000" algn="ctr" rotWithShape="0">
                    <a:srgbClr val="CA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are the causes?</a:t>
            </a:r>
          </a:p>
        </p:txBody>
      </p:sp>
    </p:spTree>
    <p:extLst>
      <p:ext uri="{BB962C8B-B14F-4D97-AF65-F5344CB8AC3E}">
        <p14:creationId xmlns:p14="http://schemas.microsoft.com/office/powerpoint/2010/main" val="3432213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397915"/>
            <a:ext cx="7724105" cy="64338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MANAGING HEAT LOSS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296" y="1559084"/>
            <a:ext cx="8963182" cy="2482643"/>
            <a:chOff x="48296" y="1623479"/>
            <a:chExt cx="8963182" cy="2482643"/>
          </a:xfrm>
        </p:grpSpPr>
        <p:sp>
          <p:nvSpPr>
            <p:cNvPr id="4" name="TextBox 3"/>
            <p:cNvSpPr txBox="1"/>
            <p:nvPr/>
          </p:nvSpPr>
          <p:spPr>
            <a:xfrm>
              <a:off x="48296" y="2064537"/>
              <a:ext cx="8963182" cy="204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Up to 55% of heat loss, mainly via the head.</a:t>
              </a:r>
            </a:p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An </a:t>
              </a:r>
              <a:r>
                <a:rPr lang="en-US" sz="3200" b="1" dirty="0"/>
                <a:t>unprotected head can lose up to ½ the body’s total heat production at </a:t>
              </a:r>
              <a:r>
                <a:rPr lang="en-US" sz="3200" b="1" dirty="0" smtClean="0"/>
                <a:t>40°F (and </a:t>
              </a:r>
              <a:r>
                <a:rPr lang="en-US" sz="3200" b="1" dirty="0"/>
                <a:t>up to ¾ </a:t>
              </a:r>
              <a:r>
                <a:rPr lang="en-US" sz="3200" b="1" dirty="0" smtClean="0"/>
                <a:t>at 5°F).</a:t>
              </a:r>
            </a:p>
            <a:p>
              <a:pPr marL="274320" indent="-274320">
                <a:lnSpc>
                  <a:spcPts val="3400"/>
                </a:lnSpc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Wear a hat - wool or synthetic.</a:t>
              </a:r>
              <a:endParaRPr lang="en-US" sz="32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8447" y="1623479"/>
              <a:ext cx="7910849" cy="5009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US" sz="4000" b="1" dirty="0" smtClean="0">
                  <a:solidFill>
                    <a:srgbClr val="C80028"/>
                  </a:solidFill>
                </a:rPr>
                <a:t>RADIATION</a:t>
              </a:r>
              <a:endParaRPr lang="en-US" sz="4000" b="1" dirty="0">
                <a:solidFill>
                  <a:srgbClr val="C80028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147" y="4209987"/>
            <a:ext cx="9072097" cy="2482643"/>
            <a:chOff x="48295" y="1623479"/>
            <a:chExt cx="9072097" cy="2482643"/>
          </a:xfrm>
        </p:grpSpPr>
        <p:sp>
          <p:nvSpPr>
            <p:cNvPr id="8" name="TextBox 7"/>
            <p:cNvSpPr txBox="1"/>
            <p:nvPr/>
          </p:nvSpPr>
          <p:spPr>
            <a:xfrm>
              <a:off x="48295" y="2064537"/>
              <a:ext cx="9072097" cy="204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About 7% of heat loss - contact with cold surfaces.</a:t>
              </a:r>
            </a:p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Cover extremities and avoid constrictive clothing.</a:t>
              </a:r>
            </a:p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Use insulated pads to sit or lie on, and STAY DRY (water is a major conductor).</a:t>
              </a:r>
              <a:endParaRPr lang="en-US" sz="3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8447" y="1623479"/>
              <a:ext cx="7910849" cy="5009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US" sz="4000" b="1" dirty="0" smtClean="0">
                  <a:solidFill>
                    <a:srgbClr val="C80028"/>
                  </a:solidFill>
                </a:rPr>
                <a:t>CONDUCTION</a:t>
              </a:r>
              <a:endParaRPr lang="en-US" sz="4000" b="1" dirty="0">
                <a:solidFill>
                  <a:srgbClr val="C800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52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397915"/>
            <a:ext cx="7724105" cy="64338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RISK MANAGEMENT CYCLE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83361" y="2827020"/>
            <a:ext cx="2407919" cy="2407920"/>
            <a:chOff x="2438401" y="3017520"/>
            <a:chExt cx="2407919" cy="2407920"/>
          </a:xfrm>
        </p:grpSpPr>
        <p:sp>
          <p:nvSpPr>
            <p:cNvPr id="5" name="Rectangle 4"/>
            <p:cNvSpPr/>
            <p:nvPr/>
          </p:nvSpPr>
          <p:spPr>
            <a:xfrm>
              <a:off x="2438401" y="3017520"/>
              <a:ext cx="2407919" cy="2407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 Placeholder 2"/>
            <p:cNvSpPr txBox="1">
              <a:spLocks/>
            </p:cNvSpPr>
            <p:nvPr/>
          </p:nvSpPr>
          <p:spPr>
            <a:xfrm>
              <a:off x="2606041" y="3732319"/>
              <a:ext cx="1983453" cy="931121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en-US" altLang="en-US" sz="5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RISK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87320" y="1592581"/>
            <a:ext cx="2423159" cy="2423159"/>
            <a:chOff x="3642360" y="1783081"/>
            <a:chExt cx="2423159" cy="2423159"/>
          </a:xfrm>
        </p:grpSpPr>
        <p:sp>
          <p:nvSpPr>
            <p:cNvPr id="8" name="Down Arrow Callout 7"/>
            <p:cNvSpPr/>
            <p:nvPr/>
          </p:nvSpPr>
          <p:spPr>
            <a:xfrm>
              <a:off x="3642360" y="1783081"/>
              <a:ext cx="2423159" cy="2423159"/>
            </a:xfrm>
            <a:prstGeom prst="downArrowCallout">
              <a:avLst/>
            </a:prstGeom>
            <a:solidFill>
              <a:srgbClr val="FFC000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 Placeholder 2"/>
            <p:cNvSpPr txBox="1">
              <a:spLocks/>
            </p:cNvSpPr>
            <p:nvPr/>
          </p:nvSpPr>
          <p:spPr>
            <a:xfrm>
              <a:off x="3657595" y="1783643"/>
              <a:ext cx="2407924" cy="1553917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Assess Prioritize</a:t>
              </a:r>
            </a:p>
            <a:p>
              <a:pPr marL="4572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Plan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7959" y="1607821"/>
            <a:ext cx="2484119" cy="2423159"/>
            <a:chOff x="1158239" y="1783081"/>
            <a:chExt cx="2484119" cy="2423159"/>
          </a:xfrm>
        </p:grpSpPr>
        <p:sp>
          <p:nvSpPr>
            <p:cNvPr id="11" name="Down Arrow Callout 10"/>
            <p:cNvSpPr/>
            <p:nvPr/>
          </p:nvSpPr>
          <p:spPr>
            <a:xfrm rot="16200000">
              <a:off x="1219199" y="1783081"/>
              <a:ext cx="2423159" cy="2423159"/>
            </a:xfrm>
            <a:prstGeom prst="downArrowCallout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 Placeholder 2"/>
            <p:cNvSpPr txBox="1">
              <a:spLocks/>
            </p:cNvSpPr>
            <p:nvPr/>
          </p:nvSpPr>
          <p:spPr>
            <a:xfrm>
              <a:off x="1158239" y="2667564"/>
              <a:ext cx="1676399" cy="607836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en-US" alt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Identify</a:t>
              </a:r>
            </a:p>
          </p:txBody>
        </p:sp>
      </p:grpSp>
      <p:sp>
        <p:nvSpPr>
          <p:cNvPr id="13" name="Text Placeholder 2"/>
          <p:cNvSpPr txBox="1">
            <a:spLocks/>
          </p:cNvSpPr>
          <p:nvPr/>
        </p:nvSpPr>
        <p:spPr>
          <a:xfrm>
            <a:off x="5279826" y="1660087"/>
            <a:ext cx="3657600" cy="518267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ts val="34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sz="3200" b="1" dirty="0" smtClean="0">
                <a:solidFill>
                  <a:srgbClr val="FFC000"/>
                </a:solidFill>
                <a:effectLst>
                  <a:outerShdw blurRad="38100" dist="12700" dir="4800000" algn="tl">
                    <a:srgbClr val="C55A1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Real or perceived?</a:t>
            </a:r>
          </a:p>
          <a:p>
            <a:pPr marL="45720" indent="0">
              <a:lnSpc>
                <a:spcPts val="34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sz="3200" b="1" dirty="0" smtClean="0">
                <a:solidFill>
                  <a:srgbClr val="FFC000"/>
                </a:solidFill>
                <a:effectLst>
                  <a:outerShdw blurRad="38100" dist="12700" dir="4800000" algn="tl">
                    <a:srgbClr val="C55A1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probable?</a:t>
            </a:r>
          </a:p>
          <a:p>
            <a:pPr marL="45720" indent="0">
              <a:lnSpc>
                <a:spcPts val="34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sz="3200" b="1" dirty="0" smtClean="0">
                <a:solidFill>
                  <a:srgbClr val="FFC000"/>
                </a:solidFill>
                <a:effectLst>
                  <a:outerShdw blurRad="38100" dist="12700" dir="4800000" algn="tl">
                    <a:srgbClr val="C55A1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Catastrophic or minor?</a:t>
            </a:r>
          </a:p>
          <a:p>
            <a:pPr marL="45720" indent="0">
              <a:lnSpc>
                <a:spcPts val="34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sz="3200" b="1" dirty="0" smtClean="0">
                <a:solidFill>
                  <a:srgbClr val="FFC000"/>
                </a:solidFill>
                <a:effectLst>
                  <a:outerShdw blurRad="38100" dist="12700" dir="4800000" algn="tl">
                    <a:srgbClr val="C55A1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to minimize</a:t>
            </a:r>
          </a:p>
          <a:p>
            <a:pPr marL="45720" indent="0">
              <a:lnSpc>
                <a:spcPts val="34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sz="3200" b="1" dirty="0" smtClean="0">
                <a:solidFill>
                  <a:srgbClr val="FFC000"/>
                </a:solidFill>
                <a:effectLst>
                  <a:outerShdw blurRad="38100" dist="12700" dir="4800000" algn="tl">
                    <a:srgbClr val="C55A1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to avoid</a:t>
            </a:r>
          </a:p>
        </p:txBody>
      </p:sp>
    </p:spTree>
    <p:extLst>
      <p:ext uri="{BB962C8B-B14F-4D97-AF65-F5344CB8AC3E}">
        <p14:creationId xmlns:p14="http://schemas.microsoft.com/office/powerpoint/2010/main" val="41770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397915"/>
            <a:ext cx="7724105" cy="64338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RISK MANAGEMENT CYCLE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83361" y="2827020"/>
            <a:ext cx="2407919" cy="2407920"/>
            <a:chOff x="2438401" y="3017520"/>
            <a:chExt cx="2407919" cy="2407920"/>
          </a:xfrm>
        </p:grpSpPr>
        <p:sp>
          <p:nvSpPr>
            <p:cNvPr id="5" name="Rectangle 4"/>
            <p:cNvSpPr/>
            <p:nvPr/>
          </p:nvSpPr>
          <p:spPr>
            <a:xfrm>
              <a:off x="2438401" y="3017520"/>
              <a:ext cx="2407919" cy="2407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 Placeholder 2"/>
            <p:cNvSpPr txBox="1">
              <a:spLocks/>
            </p:cNvSpPr>
            <p:nvPr/>
          </p:nvSpPr>
          <p:spPr>
            <a:xfrm>
              <a:off x="2606041" y="3732319"/>
              <a:ext cx="1983453" cy="931121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en-US" altLang="en-US" sz="5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RISK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87320" y="1592581"/>
            <a:ext cx="2423159" cy="2423159"/>
            <a:chOff x="3642360" y="1783081"/>
            <a:chExt cx="2423159" cy="2423159"/>
          </a:xfrm>
        </p:grpSpPr>
        <p:sp>
          <p:nvSpPr>
            <p:cNvPr id="8" name="Down Arrow Callout 7"/>
            <p:cNvSpPr/>
            <p:nvPr/>
          </p:nvSpPr>
          <p:spPr>
            <a:xfrm>
              <a:off x="3642360" y="1783081"/>
              <a:ext cx="2423159" cy="2423159"/>
            </a:xfrm>
            <a:prstGeom prst="downArrowCallout">
              <a:avLst/>
            </a:prstGeom>
            <a:solidFill>
              <a:srgbClr val="FFC000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 Placeholder 2"/>
            <p:cNvSpPr txBox="1">
              <a:spLocks/>
            </p:cNvSpPr>
            <p:nvPr/>
          </p:nvSpPr>
          <p:spPr>
            <a:xfrm>
              <a:off x="3657595" y="1783643"/>
              <a:ext cx="2407924" cy="1553917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Assess Prioritize</a:t>
              </a:r>
            </a:p>
            <a:p>
              <a:pPr marL="4572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Plan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7959" y="1607821"/>
            <a:ext cx="2484119" cy="2423159"/>
            <a:chOff x="1158239" y="1783081"/>
            <a:chExt cx="2484119" cy="2423159"/>
          </a:xfrm>
        </p:grpSpPr>
        <p:sp>
          <p:nvSpPr>
            <p:cNvPr id="11" name="Down Arrow Callout 10"/>
            <p:cNvSpPr/>
            <p:nvPr/>
          </p:nvSpPr>
          <p:spPr>
            <a:xfrm rot="16200000">
              <a:off x="1219199" y="1783081"/>
              <a:ext cx="2423159" cy="2423159"/>
            </a:xfrm>
            <a:prstGeom prst="downArrowCallout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 Placeholder 2"/>
            <p:cNvSpPr txBox="1">
              <a:spLocks/>
            </p:cNvSpPr>
            <p:nvPr/>
          </p:nvSpPr>
          <p:spPr>
            <a:xfrm>
              <a:off x="1158239" y="2667564"/>
              <a:ext cx="1676399" cy="607836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en-US" alt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Identify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02560" y="4030982"/>
            <a:ext cx="2438400" cy="2423159"/>
            <a:chOff x="3657600" y="4221482"/>
            <a:chExt cx="2438400" cy="2423159"/>
          </a:xfrm>
        </p:grpSpPr>
        <p:sp>
          <p:nvSpPr>
            <p:cNvPr id="14" name="Down Arrow Callout 13"/>
            <p:cNvSpPr/>
            <p:nvPr/>
          </p:nvSpPr>
          <p:spPr>
            <a:xfrm rot="5400000">
              <a:off x="3657600" y="4221482"/>
              <a:ext cx="2423159" cy="2423159"/>
            </a:xfrm>
            <a:prstGeom prst="downArrowCallout">
              <a:avLst/>
            </a:prstGeom>
            <a:solidFill>
              <a:srgbClr val="00990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 Placeholder 2"/>
            <p:cNvSpPr txBox="1">
              <a:spLocks/>
            </p:cNvSpPr>
            <p:nvPr/>
          </p:nvSpPr>
          <p:spPr>
            <a:xfrm>
              <a:off x="4419601" y="4862124"/>
              <a:ext cx="1676399" cy="1201916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en-US" alt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Treat Avoid</a:t>
              </a:r>
            </a:p>
          </p:txBody>
        </p:sp>
      </p:grpSp>
      <p:sp>
        <p:nvSpPr>
          <p:cNvPr id="16" name="Text Placeholder 2"/>
          <p:cNvSpPr txBox="1">
            <a:spLocks/>
          </p:cNvSpPr>
          <p:nvPr/>
        </p:nvSpPr>
        <p:spPr>
          <a:xfrm>
            <a:off x="5279826" y="1675327"/>
            <a:ext cx="3657600" cy="521315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ts val="34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sz="3200" b="1" dirty="0" smtClean="0">
                <a:solidFill>
                  <a:srgbClr val="009900"/>
                </a:solidFill>
                <a:effectLst>
                  <a:outerShdw blurRad="38100" dist="12700" dir="4800000" algn="ctr" rotWithShape="0">
                    <a:srgbClr val="385723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Finalize and communicate plans</a:t>
            </a:r>
          </a:p>
          <a:p>
            <a:pPr marL="45720" indent="0">
              <a:lnSpc>
                <a:spcPts val="34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sz="3200" b="1" dirty="0" smtClean="0">
                <a:solidFill>
                  <a:srgbClr val="009900"/>
                </a:solidFill>
                <a:effectLst>
                  <a:outerShdw blurRad="38100" dist="12700" dir="4800000" algn="ctr" rotWithShape="0">
                    <a:srgbClr val="385723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Train your people</a:t>
            </a:r>
          </a:p>
          <a:p>
            <a:pPr marL="45720" indent="0">
              <a:lnSpc>
                <a:spcPts val="34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sz="3200" b="1" dirty="0" smtClean="0">
                <a:solidFill>
                  <a:srgbClr val="009900"/>
                </a:solidFill>
                <a:effectLst>
                  <a:outerShdw blurRad="38100" dist="12700" dir="4800000" algn="ctr" rotWithShape="0">
                    <a:srgbClr val="385723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Enact plans as needed</a:t>
            </a:r>
          </a:p>
          <a:p>
            <a:pPr marL="45720" indent="0">
              <a:lnSpc>
                <a:spcPts val="34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sz="3200" b="1" dirty="0" smtClean="0">
                <a:solidFill>
                  <a:srgbClr val="009900"/>
                </a:solidFill>
                <a:effectLst>
                  <a:outerShdw blurRad="38100" dist="12700" dir="4800000" algn="ctr" rotWithShape="0">
                    <a:srgbClr val="385723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Avoid risk when possible</a:t>
            </a:r>
          </a:p>
        </p:txBody>
      </p:sp>
    </p:spTree>
    <p:extLst>
      <p:ext uri="{BB962C8B-B14F-4D97-AF65-F5344CB8AC3E}">
        <p14:creationId xmlns:p14="http://schemas.microsoft.com/office/powerpoint/2010/main" val="256437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397915"/>
            <a:ext cx="7724105" cy="64338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RISK MANAGEMENT CYCLE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83361" y="2827020"/>
            <a:ext cx="2407919" cy="2407920"/>
            <a:chOff x="2438401" y="3017520"/>
            <a:chExt cx="2407919" cy="2407920"/>
          </a:xfrm>
        </p:grpSpPr>
        <p:sp>
          <p:nvSpPr>
            <p:cNvPr id="5" name="Rectangle 4"/>
            <p:cNvSpPr/>
            <p:nvPr/>
          </p:nvSpPr>
          <p:spPr>
            <a:xfrm>
              <a:off x="2438401" y="3017520"/>
              <a:ext cx="2407919" cy="2407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 Placeholder 2"/>
            <p:cNvSpPr txBox="1">
              <a:spLocks/>
            </p:cNvSpPr>
            <p:nvPr/>
          </p:nvSpPr>
          <p:spPr>
            <a:xfrm>
              <a:off x="2606041" y="3732319"/>
              <a:ext cx="1983453" cy="931121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en-US" altLang="en-US" sz="5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RISK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87320" y="1592581"/>
            <a:ext cx="2423159" cy="2423159"/>
            <a:chOff x="3642360" y="1783081"/>
            <a:chExt cx="2423159" cy="2423159"/>
          </a:xfrm>
        </p:grpSpPr>
        <p:sp>
          <p:nvSpPr>
            <p:cNvPr id="8" name="Down Arrow Callout 7"/>
            <p:cNvSpPr/>
            <p:nvPr/>
          </p:nvSpPr>
          <p:spPr>
            <a:xfrm>
              <a:off x="3642360" y="1783081"/>
              <a:ext cx="2423159" cy="2423159"/>
            </a:xfrm>
            <a:prstGeom prst="downArrowCallout">
              <a:avLst/>
            </a:prstGeom>
            <a:solidFill>
              <a:srgbClr val="FFC000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 Placeholder 2"/>
            <p:cNvSpPr txBox="1">
              <a:spLocks/>
            </p:cNvSpPr>
            <p:nvPr/>
          </p:nvSpPr>
          <p:spPr>
            <a:xfrm>
              <a:off x="3657595" y="1783643"/>
              <a:ext cx="2407924" cy="1553917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Assess Prioritize</a:t>
              </a:r>
            </a:p>
            <a:p>
              <a:pPr marL="4572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Plan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4160" y="4030982"/>
            <a:ext cx="2423159" cy="2423159"/>
            <a:chOff x="1219200" y="4221482"/>
            <a:chExt cx="2423159" cy="2423159"/>
          </a:xfrm>
        </p:grpSpPr>
        <p:sp>
          <p:nvSpPr>
            <p:cNvPr id="11" name="Down Arrow Callout 10"/>
            <p:cNvSpPr/>
            <p:nvPr/>
          </p:nvSpPr>
          <p:spPr>
            <a:xfrm rot="10800000">
              <a:off x="1219200" y="4221482"/>
              <a:ext cx="2423159" cy="2423159"/>
            </a:xfrm>
            <a:prstGeom prst="downArrowCallout">
              <a:avLst/>
            </a:prstGeom>
            <a:solidFill>
              <a:srgbClr val="7030A0"/>
            </a:solidFill>
            <a:ln w="19050">
              <a:solidFill>
                <a:srgbClr val="3A00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 Placeholder 2"/>
            <p:cNvSpPr txBox="1">
              <a:spLocks/>
            </p:cNvSpPr>
            <p:nvPr/>
          </p:nvSpPr>
          <p:spPr>
            <a:xfrm>
              <a:off x="1220323" y="5317561"/>
              <a:ext cx="2407924" cy="1052760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en-US" alt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Monitor Improve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7959" y="1607821"/>
            <a:ext cx="2484119" cy="2423159"/>
            <a:chOff x="1158239" y="1783081"/>
            <a:chExt cx="2484119" cy="2423159"/>
          </a:xfrm>
        </p:grpSpPr>
        <p:sp>
          <p:nvSpPr>
            <p:cNvPr id="14" name="Down Arrow Callout 13"/>
            <p:cNvSpPr/>
            <p:nvPr/>
          </p:nvSpPr>
          <p:spPr>
            <a:xfrm rot="16200000">
              <a:off x="1219199" y="1783081"/>
              <a:ext cx="2423159" cy="2423159"/>
            </a:xfrm>
            <a:prstGeom prst="downArrowCallout">
              <a:avLst/>
            </a:prstGeom>
            <a:solidFill>
              <a:srgbClr val="FF0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 Placeholder 2"/>
            <p:cNvSpPr txBox="1">
              <a:spLocks/>
            </p:cNvSpPr>
            <p:nvPr/>
          </p:nvSpPr>
          <p:spPr>
            <a:xfrm>
              <a:off x="1158239" y="2667564"/>
              <a:ext cx="1676399" cy="607836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en-US" alt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Identify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02560" y="4030982"/>
            <a:ext cx="2438400" cy="2423159"/>
            <a:chOff x="3657600" y="4221482"/>
            <a:chExt cx="2438400" cy="2423159"/>
          </a:xfrm>
        </p:grpSpPr>
        <p:sp>
          <p:nvSpPr>
            <p:cNvPr id="17" name="Down Arrow Callout 16"/>
            <p:cNvSpPr/>
            <p:nvPr/>
          </p:nvSpPr>
          <p:spPr>
            <a:xfrm rot="5400000">
              <a:off x="3657600" y="4221482"/>
              <a:ext cx="2423159" cy="2423159"/>
            </a:xfrm>
            <a:prstGeom prst="downArrowCallout">
              <a:avLst/>
            </a:prstGeom>
            <a:solidFill>
              <a:srgbClr val="00990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 Placeholder 2"/>
            <p:cNvSpPr txBox="1">
              <a:spLocks/>
            </p:cNvSpPr>
            <p:nvPr/>
          </p:nvSpPr>
          <p:spPr>
            <a:xfrm>
              <a:off x="4419601" y="4862124"/>
              <a:ext cx="1676399" cy="1201916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None/>
              </a:pPr>
              <a:r>
                <a:rPr lang="en-US" alt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Treat Avoid</a:t>
              </a:r>
            </a:p>
          </p:txBody>
        </p:sp>
      </p:grpSp>
      <p:sp>
        <p:nvSpPr>
          <p:cNvPr id="19" name="Text Placeholder 2"/>
          <p:cNvSpPr txBox="1">
            <a:spLocks/>
          </p:cNvSpPr>
          <p:nvPr/>
        </p:nvSpPr>
        <p:spPr>
          <a:xfrm>
            <a:off x="5256965" y="1672788"/>
            <a:ext cx="3657600" cy="515473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ts val="34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12700" dir="4800000" algn="ctr" rotWithShape="0">
                    <a:srgbClr val="3A003A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really worked?</a:t>
            </a:r>
          </a:p>
          <a:p>
            <a:pPr marL="45720" indent="0">
              <a:lnSpc>
                <a:spcPts val="34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12700" dir="4800000" algn="ctr" rotWithShape="0">
                    <a:srgbClr val="3A003A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didn’t work at all?</a:t>
            </a:r>
          </a:p>
          <a:p>
            <a:pPr marL="45720" indent="0">
              <a:lnSpc>
                <a:spcPts val="34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12700" dir="4800000" algn="ctr" rotWithShape="0">
                    <a:srgbClr val="3A003A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could have worked better?</a:t>
            </a:r>
          </a:p>
          <a:p>
            <a:pPr marL="45720" indent="0">
              <a:lnSpc>
                <a:spcPts val="34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12700" dir="4800000" algn="ctr" rotWithShape="0">
                    <a:srgbClr val="3A003A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Helps </a:t>
            </a:r>
            <a:r>
              <a:rPr lang="en-US" altLang="en-US" sz="3200" b="1" u="sng" dirty="0" smtClean="0">
                <a:solidFill>
                  <a:srgbClr val="7030A0"/>
                </a:solidFill>
                <a:effectLst>
                  <a:outerShdw blurRad="38100" dist="12700" dir="4800000" algn="ctr" rotWithShape="0">
                    <a:srgbClr val="3A003A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en-US" altLang="en-US" sz="3200" b="1" dirty="0" smtClean="0">
                <a:solidFill>
                  <a:srgbClr val="7030A0"/>
                </a:solidFill>
                <a:effectLst>
                  <a:outerShdw blurRad="38100" dist="12700" dir="4800000" algn="ctr" rotWithShape="0">
                    <a:srgbClr val="3A003A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minimize or avoid risk</a:t>
            </a:r>
          </a:p>
        </p:txBody>
      </p:sp>
    </p:spTree>
    <p:extLst>
      <p:ext uri="{BB962C8B-B14F-4D97-AF65-F5344CB8AC3E}">
        <p14:creationId xmlns:p14="http://schemas.microsoft.com/office/powerpoint/2010/main" val="132524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671" y="0"/>
            <a:ext cx="10287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397915"/>
            <a:ext cx="7724105" cy="64338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MANAGING HEAT LOSS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296" y="1559084"/>
            <a:ext cx="8963182" cy="1944034"/>
            <a:chOff x="48296" y="1623479"/>
            <a:chExt cx="8963182" cy="1944034"/>
          </a:xfrm>
        </p:grpSpPr>
        <p:sp>
          <p:nvSpPr>
            <p:cNvPr id="4" name="TextBox 3"/>
            <p:cNvSpPr txBox="1"/>
            <p:nvPr/>
          </p:nvSpPr>
          <p:spPr>
            <a:xfrm>
              <a:off x="48296" y="2064537"/>
              <a:ext cx="8963182" cy="150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Up to 8% of heat loss - more when very windy.</a:t>
              </a:r>
            </a:p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The </a:t>
              </a:r>
              <a:r>
                <a:rPr lang="en-US" sz="3200" b="1" dirty="0"/>
                <a:t>body continuously warms a thin layer of air next to the skin</a:t>
              </a:r>
              <a:r>
                <a:rPr lang="en-US" sz="3200" b="1" dirty="0" smtClean="0"/>
                <a:t>... Dressing in layers is critical.</a:t>
              </a:r>
              <a:endParaRPr lang="en-US" sz="32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8447" y="1623479"/>
              <a:ext cx="7910849" cy="5009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US" sz="4000" b="1" dirty="0" smtClean="0">
                  <a:solidFill>
                    <a:srgbClr val="C80028"/>
                  </a:solidFill>
                </a:rPr>
                <a:t>CONVECTION</a:t>
              </a:r>
              <a:endParaRPr lang="en-US" sz="4000" b="1" dirty="0">
                <a:solidFill>
                  <a:srgbClr val="C80028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147" y="3720588"/>
            <a:ext cx="9072097" cy="2918659"/>
            <a:chOff x="48295" y="1623479"/>
            <a:chExt cx="9072097" cy="2918659"/>
          </a:xfrm>
        </p:grpSpPr>
        <p:sp>
          <p:nvSpPr>
            <p:cNvPr id="8" name="TextBox 7"/>
            <p:cNvSpPr txBox="1"/>
            <p:nvPr/>
          </p:nvSpPr>
          <p:spPr>
            <a:xfrm>
              <a:off x="48295" y="2064537"/>
              <a:ext cx="9072097" cy="2477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About 21% of heat loss - can’t do much about it.</a:t>
              </a:r>
            </a:p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Sweat </a:t>
              </a:r>
              <a:r>
                <a:rPr lang="en-US" sz="3200" b="1" dirty="0"/>
                <a:t>from the skin and </a:t>
              </a:r>
              <a:r>
                <a:rPr lang="en-US" sz="3200" b="1" dirty="0" smtClean="0"/>
                <a:t>water </a:t>
              </a:r>
              <a:r>
                <a:rPr lang="en-US" sz="3200" b="1" dirty="0"/>
                <a:t>from the skin and lungs account for a substantial loss of body heat</a:t>
              </a:r>
              <a:r>
                <a:rPr lang="en-US" sz="3200" b="1" dirty="0" smtClean="0"/>
                <a:t>.</a:t>
              </a:r>
            </a:p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Wear </a:t>
              </a:r>
              <a:r>
                <a:rPr lang="en-US" sz="3200" b="1" dirty="0"/>
                <a:t>clothing that </a:t>
              </a:r>
              <a:r>
                <a:rPr lang="en-US" sz="3200" b="1" dirty="0" smtClean="0"/>
                <a:t>BREATHES... trapped vapor will </a:t>
              </a:r>
              <a:r>
                <a:rPr lang="en-US" sz="3200" b="1" dirty="0"/>
                <a:t>condense and freeze</a:t>
              </a:r>
              <a:r>
                <a:rPr lang="en-US" sz="3200" b="1" dirty="0" smtClean="0"/>
                <a:t>.</a:t>
              </a:r>
              <a:endParaRPr lang="en-US" sz="3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8447" y="1623479"/>
              <a:ext cx="7910849" cy="5009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US" sz="4000" b="1" dirty="0" smtClean="0">
                  <a:solidFill>
                    <a:srgbClr val="C80028"/>
                  </a:solidFill>
                </a:rPr>
                <a:t>EVAPORATION</a:t>
              </a:r>
              <a:endParaRPr lang="en-US" sz="4000" b="1" dirty="0">
                <a:solidFill>
                  <a:srgbClr val="C800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9352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397915"/>
            <a:ext cx="7724105" cy="64338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MANAGING HEAT LOSS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296" y="1559084"/>
            <a:ext cx="8963182" cy="2482643"/>
            <a:chOff x="48296" y="1623479"/>
            <a:chExt cx="8963182" cy="2482643"/>
          </a:xfrm>
        </p:grpSpPr>
        <p:sp>
          <p:nvSpPr>
            <p:cNvPr id="4" name="TextBox 3"/>
            <p:cNvSpPr txBox="1"/>
            <p:nvPr/>
          </p:nvSpPr>
          <p:spPr>
            <a:xfrm>
              <a:off x="48296" y="2064537"/>
              <a:ext cx="8963182" cy="204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2 to 9% of heat loss.</a:t>
              </a:r>
            </a:p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/>
                <a:t>Inhaling cool air and exhaling warm air accounts for a significant amount of heat loss.</a:t>
              </a:r>
            </a:p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/>
                <a:t>There is little you can do to prevent this</a:t>
              </a:r>
              <a:r>
                <a:rPr lang="en-US" sz="3200" b="1" dirty="0" smtClean="0"/>
                <a:t>.</a:t>
              </a:r>
              <a:endParaRPr lang="en-US" sz="32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8447" y="1623479"/>
              <a:ext cx="7910849" cy="5009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US" sz="4000" b="1" dirty="0" smtClean="0">
                  <a:solidFill>
                    <a:srgbClr val="C80028"/>
                  </a:solidFill>
                </a:rPr>
                <a:t>RESPIRATION</a:t>
              </a:r>
              <a:endParaRPr lang="en-US" sz="4000" b="1" dirty="0">
                <a:solidFill>
                  <a:srgbClr val="C80028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147" y="4287260"/>
            <a:ext cx="9072097" cy="2380050"/>
            <a:chOff x="48295" y="1623479"/>
            <a:chExt cx="9072097" cy="2380050"/>
          </a:xfrm>
        </p:grpSpPr>
        <p:sp>
          <p:nvSpPr>
            <p:cNvPr id="8" name="TextBox 7"/>
            <p:cNvSpPr txBox="1"/>
            <p:nvPr/>
          </p:nvSpPr>
          <p:spPr>
            <a:xfrm>
              <a:off x="48295" y="2064537"/>
              <a:ext cx="907209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/>
                <a:t>The most basic way is to </a:t>
              </a:r>
              <a:r>
                <a:rPr lang="en-US" sz="3200" b="1" dirty="0" smtClean="0"/>
                <a:t>EAT, </a:t>
              </a:r>
              <a:r>
                <a:rPr lang="en-US" sz="3200" b="1" dirty="0"/>
                <a:t>the body needs fuel to </a:t>
              </a:r>
              <a:r>
                <a:rPr lang="en-US" sz="3200" b="1" dirty="0" smtClean="0"/>
                <a:t>generate heat.</a:t>
              </a:r>
              <a:endParaRPr lang="en-US" sz="3200" b="1" dirty="0"/>
            </a:p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/>
                <a:t>Don’t forget to </a:t>
              </a:r>
              <a:r>
                <a:rPr lang="en-US" sz="3200" b="1" dirty="0" smtClean="0"/>
                <a:t>DRINK, </a:t>
              </a:r>
              <a:r>
                <a:rPr lang="en-US" sz="3200" b="1" dirty="0"/>
                <a:t>your body needs water to digest food.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8447" y="1623479"/>
              <a:ext cx="7910849" cy="5009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US" sz="4000" b="1" dirty="0" smtClean="0">
                  <a:solidFill>
                    <a:srgbClr val="C80028"/>
                  </a:solidFill>
                </a:rPr>
                <a:t>MAKE UP FOR HEAT LOSS BY:</a:t>
              </a:r>
              <a:endParaRPr lang="en-US" sz="4000" b="1" dirty="0">
                <a:solidFill>
                  <a:srgbClr val="C800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92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77315"/>
            <a:ext cx="7724105" cy="128458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“DRESS IN LAYERS”</a:t>
            </a:r>
          </a:p>
          <a:p>
            <a:pPr algn="ctr">
              <a:lnSpc>
                <a:spcPts val="5000"/>
              </a:lnSpc>
            </a:pPr>
            <a:r>
              <a:rPr lang="en-US" sz="44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(What does that really mean?)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296" y="1559084"/>
            <a:ext cx="9069948" cy="2482643"/>
            <a:chOff x="48296" y="1623479"/>
            <a:chExt cx="9069948" cy="2482643"/>
          </a:xfrm>
        </p:grpSpPr>
        <p:sp>
          <p:nvSpPr>
            <p:cNvPr id="4" name="TextBox 3"/>
            <p:cNvSpPr txBox="1"/>
            <p:nvPr/>
          </p:nvSpPr>
          <p:spPr>
            <a:xfrm>
              <a:off x="48296" y="2064537"/>
              <a:ext cx="8963182" cy="204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Synthetic long underwear - wicking &amp; breathable.</a:t>
              </a:r>
            </a:p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“Cotton Kills” - its fibers absorb water which freezes, conducting heat away from the body.</a:t>
              </a:r>
              <a:endParaRPr lang="en-US" sz="3200" b="1" dirty="0"/>
            </a:p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Ideally, have a different, clean set for sleeping.</a:t>
              </a:r>
              <a:endParaRPr lang="en-US" sz="32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8447" y="1623479"/>
              <a:ext cx="8979797" cy="5009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US" sz="4000" b="1" u="sng" dirty="0" smtClean="0">
                  <a:solidFill>
                    <a:srgbClr val="C80028"/>
                  </a:solidFill>
                </a:rPr>
                <a:t>WICKING</a:t>
              </a:r>
              <a:r>
                <a:rPr lang="en-US" sz="4000" b="1" dirty="0" smtClean="0">
                  <a:solidFill>
                    <a:srgbClr val="C80028"/>
                  </a:solidFill>
                </a:rPr>
                <a:t>: the “base layer” next to skin</a:t>
              </a:r>
              <a:endParaRPr lang="en-US" sz="4000" b="1" dirty="0">
                <a:solidFill>
                  <a:srgbClr val="C80028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147" y="4287260"/>
            <a:ext cx="9072097" cy="2482643"/>
            <a:chOff x="48295" y="1623479"/>
            <a:chExt cx="9072097" cy="2482643"/>
          </a:xfrm>
        </p:grpSpPr>
        <p:sp>
          <p:nvSpPr>
            <p:cNvPr id="8" name="TextBox 7"/>
            <p:cNvSpPr txBox="1"/>
            <p:nvPr/>
          </p:nvSpPr>
          <p:spPr>
            <a:xfrm>
              <a:off x="48295" y="2064537"/>
              <a:ext cx="9072097" cy="204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Upper: Synthetics, Versatile (shirts, vests, coats...)</a:t>
              </a:r>
              <a:endParaRPr lang="en-US" sz="3200" b="1" dirty="0"/>
            </a:p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Lower: fleece pants work well; wool or wool blend socks and insulated boots.</a:t>
              </a:r>
            </a:p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Balaclava, fleece scarf; wool mittens, synthetic hat.</a:t>
              </a:r>
              <a:endParaRPr lang="en-US" sz="3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8447" y="1623479"/>
              <a:ext cx="8875179" cy="48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US" sz="4000" b="1" u="sng" dirty="0" smtClean="0">
                  <a:solidFill>
                    <a:srgbClr val="C80028"/>
                  </a:solidFill>
                </a:rPr>
                <a:t>WARMTH</a:t>
              </a:r>
              <a:r>
                <a:rPr lang="en-US" sz="4000" b="1" dirty="0" smtClean="0">
                  <a:solidFill>
                    <a:srgbClr val="C80028"/>
                  </a:solidFill>
                </a:rPr>
                <a:t>: “sub-layering” to regulate heat </a:t>
              </a:r>
              <a:endParaRPr lang="en-US" sz="4000" b="1" dirty="0">
                <a:solidFill>
                  <a:srgbClr val="C800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1014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77315"/>
            <a:ext cx="7724105" cy="128458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“DRESS IN LAYERS”</a:t>
            </a:r>
          </a:p>
          <a:p>
            <a:pPr algn="ctr">
              <a:lnSpc>
                <a:spcPts val="5000"/>
              </a:lnSpc>
            </a:pPr>
            <a:r>
              <a:rPr lang="en-US" sz="44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(What does that really mean?)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296" y="1559084"/>
            <a:ext cx="9069948" cy="1405425"/>
            <a:chOff x="48296" y="1623479"/>
            <a:chExt cx="9069948" cy="1405425"/>
          </a:xfrm>
        </p:grpSpPr>
        <p:sp>
          <p:nvSpPr>
            <p:cNvPr id="4" name="TextBox 3"/>
            <p:cNvSpPr txBox="1"/>
            <p:nvPr/>
          </p:nvSpPr>
          <p:spPr>
            <a:xfrm>
              <a:off x="48296" y="2064537"/>
              <a:ext cx="8963182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Higher quality rain gear works well - it cuts the wind and protects from water/moisture.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8447" y="1623479"/>
              <a:ext cx="8979797" cy="5009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US" sz="4000" b="1" u="sng" dirty="0" smtClean="0">
                  <a:solidFill>
                    <a:srgbClr val="C80028"/>
                  </a:solidFill>
                </a:rPr>
                <a:t>WIND &amp; WATER</a:t>
              </a:r>
              <a:r>
                <a:rPr lang="en-US" sz="4000" b="1" dirty="0" smtClean="0">
                  <a:solidFill>
                    <a:srgbClr val="C80028"/>
                  </a:solidFill>
                </a:rPr>
                <a:t>: public enemies #1 &amp; #2</a:t>
              </a:r>
              <a:endParaRPr lang="en-US" sz="4000" b="1" dirty="0">
                <a:solidFill>
                  <a:srgbClr val="C80028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147" y="3055879"/>
            <a:ext cx="9072097" cy="3790693"/>
            <a:chOff x="48295" y="1623479"/>
            <a:chExt cx="9072097" cy="3790693"/>
          </a:xfrm>
        </p:grpSpPr>
        <p:sp>
          <p:nvSpPr>
            <p:cNvPr id="8" name="TextBox 7"/>
            <p:cNvSpPr txBox="1"/>
            <p:nvPr/>
          </p:nvSpPr>
          <p:spPr>
            <a:xfrm>
              <a:off x="48295" y="2064537"/>
              <a:ext cx="9072097" cy="334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Wicking </a:t>
              </a:r>
              <a:r>
                <a:rPr lang="en-US" sz="3200" b="1" dirty="0"/>
                <a:t>(base) </a:t>
              </a:r>
              <a:r>
                <a:rPr lang="en-US" sz="3200" b="1" dirty="0" smtClean="0"/>
                <a:t>Layer - provides warmth and protects </a:t>
              </a:r>
              <a:r>
                <a:rPr lang="en-US" sz="3200" b="1" dirty="0"/>
                <a:t>from </a:t>
              </a:r>
              <a:r>
                <a:rPr lang="en-US" sz="3200" b="1" i="1" dirty="0"/>
                <a:t>internal</a:t>
              </a:r>
              <a:r>
                <a:rPr lang="en-US" sz="3200" b="1" dirty="0"/>
                <a:t> moisture by </a:t>
              </a:r>
              <a:r>
                <a:rPr lang="en-US" sz="3200" b="1" dirty="0" smtClean="0"/>
                <a:t>wicking it away.</a:t>
              </a:r>
            </a:p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Warmth Layer - where un-layering (to prevent overheating) and re-layering (to prevent heat loss) occurs - should be multiple, versatile layers.</a:t>
              </a:r>
            </a:p>
            <a:p>
              <a:pPr marL="274320" indent="-274320">
                <a:lnSpc>
                  <a:spcPts val="34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en-US" sz="3200" b="1" dirty="0" smtClean="0"/>
                <a:t>Wind/Water - protects from wind and </a:t>
              </a:r>
              <a:r>
                <a:rPr lang="en-US" sz="3200" b="1" i="1" dirty="0" smtClean="0"/>
                <a:t>external</a:t>
              </a:r>
              <a:r>
                <a:rPr lang="en-US" sz="3200" b="1" dirty="0" smtClean="0"/>
                <a:t> moisture.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8447" y="1623479"/>
              <a:ext cx="8875179" cy="5009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US" sz="4000" b="1" u="sng" dirty="0" smtClean="0">
                  <a:solidFill>
                    <a:srgbClr val="C80028"/>
                  </a:solidFill>
                </a:rPr>
                <a:t>SUMMARY</a:t>
              </a:r>
              <a:r>
                <a:rPr lang="en-US" sz="4000" b="1" dirty="0" smtClean="0">
                  <a:solidFill>
                    <a:srgbClr val="C80028"/>
                  </a:solidFill>
                </a:rPr>
                <a:t>:</a:t>
              </a:r>
              <a:endParaRPr lang="en-US" sz="4000" b="1" dirty="0">
                <a:solidFill>
                  <a:srgbClr val="C800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8554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38636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4140" y="397915"/>
            <a:ext cx="7724105" cy="643381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800" b="1" dirty="0" smtClean="0">
                <a:solidFill>
                  <a:srgbClr val="0484CA"/>
                </a:solidFill>
                <a:effectLst>
                  <a:outerShdw blurRad="38100" dist="50800" dir="2700000" algn="tl">
                    <a:schemeClr val="accent1">
                      <a:lumMod val="40000"/>
                      <a:lumOff val="60000"/>
                    </a:schemeClr>
                  </a:outerShdw>
                </a:effectLst>
                <a:cs typeface="Arial" panose="020B0604020202020204" pitchFamily="34" charset="0"/>
              </a:rPr>
              <a:t>DRESSING IN LAYERS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296" y="1516739"/>
            <a:ext cx="8979797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4000" b="1" dirty="0" smtClean="0">
                <a:solidFill>
                  <a:srgbClr val="C80028"/>
                </a:solidFill>
              </a:rPr>
              <a:t>THE OBJECTIVE IS NOT TO BE WARM, BUT</a:t>
            </a:r>
          </a:p>
          <a:p>
            <a:pPr>
              <a:lnSpc>
                <a:spcPts val="6000"/>
              </a:lnSpc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50800" dist="50800" dir="3000000" algn="ctr" rotWithShape="0">
                    <a:schemeClr val="accent1">
                      <a:lumMod val="75000"/>
                    </a:schemeClr>
                  </a:outerShdw>
                </a:effectLst>
              </a:rPr>
              <a:t>“COMFORTABLY COOL”</a:t>
            </a:r>
            <a:endParaRPr lang="en-US" sz="5400" b="1" dirty="0">
              <a:solidFill>
                <a:schemeClr val="bg1"/>
              </a:solidFill>
              <a:effectLst>
                <a:outerShdw blurRad="50800" dist="50800" dir="3000000" algn="ctr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47" y="3306437"/>
            <a:ext cx="9072097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34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600" b="1" dirty="0"/>
              <a:t>Don’t wait until you are </a:t>
            </a:r>
            <a:r>
              <a:rPr lang="en-US" sz="3600" b="1" dirty="0">
                <a:solidFill>
                  <a:srgbClr val="2F07A5"/>
                </a:solidFill>
              </a:rPr>
              <a:t>cold</a:t>
            </a:r>
            <a:r>
              <a:rPr lang="en-US" sz="3600" b="1" dirty="0"/>
              <a:t> to put on more clothing</a:t>
            </a:r>
            <a:r>
              <a:rPr lang="en-US" sz="3600" b="1" dirty="0" smtClean="0"/>
              <a:t>.</a:t>
            </a:r>
          </a:p>
          <a:p>
            <a:pPr marL="274320" indent="-274320">
              <a:lnSpc>
                <a:spcPts val="34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600" b="1" dirty="0" smtClean="0"/>
              <a:t>And don’t wait until you are </a:t>
            </a:r>
            <a:r>
              <a:rPr lang="en-US" sz="3600" b="1" dirty="0" smtClean="0">
                <a:solidFill>
                  <a:srgbClr val="C80028"/>
                </a:solidFill>
              </a:rPr>
              <a:t>hot</a:t>
            </a:r>
            <a:r>
              <a:rPr lang="en-US" sz="3600" b="1" dirty="0" smtClean="0"/>
              <a:t> to remove some layers - if you do, you’ll sweat (and sweat is moisture).   No es bueno!</a:t>
            </a:r>
          </a:p>
          <a:p>
            <a:pPr marL="274320" indent="-274320">
              <a:lnSpc>
                <a:spcPts val="34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600" b="1" dirty="0" smtClean="0"/>
              <a:t>Self awareness is the key.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3738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2329</TotalTime>
  <Words>2418</Words>
  <Application>Microsoft Office PowerPoint</Application>
  <PresentationFormat>On-screen Show (4:3)</PresentationFormat>
  <Paragraphs>303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Keesey</dc:creator>
  <cp:lastModifiedBy>Christopher Keesey</cp:lastModifiedBy>
  <cp:revision>139</cp:revision>
  <dcterms:created xsi:type="dcterms:W3CDTF">2016-12-01T01:07:16Z</dcterms:created>
  <dcterms:modified xsi:type="dcterms:W3CDTF">2016-12-05T21:49:20Z</dcterms:modified>
</cp:coreProperties>
</file>